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8C49-5A71-3949-8B9D-590735F5080F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9CF7-E027-CA47-9530-1CF07341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1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отдельные периоды детства возникают наиболее благоприятные условия для развития разных сторон психики. </a:t>
            </a:r>
          </a:p>
          <a:p>
            <a:r>
              <a:rPr lang="ru-RU" dirty="0" smtClean="0"/>
              <a:t>Эти периоды называются </a:t>
            </a:r>
            <a:r>
              <a:rPr lang="ru-RU" dirty="0" err="1" smtClean="0"/>
              <a:t>сензитивными</a:t>
            </a:r>
            <a:r>
              <a:rPr lang="ru-RU" dirty="0" smtClean="0"/>
              <a:t>, т.е. особенно чувствительными к соответствующим внешним воздействиям. Например, для развития речи </a:t>
            </a:r>
            <a:r>
              <a:rPr lang="ru-RU" dirty="0" err="1" smtClean="0"/>
              <a:t>сензитивный</a:t>
            </a:r>
            <a:r>
              <a:rPr lang="ru-RU" dirty="0" smtClean="0"/>
              <a:t> период, от 1 года до 5 лет, для формирования многих двигательных навыков - младший школьный возраст. Если упущен </a:t>
            </a:r>
            <a:r>
              <a:rPr lang="ru-RU" dirty="0" err="1" smtClean="0"/>
              <a:t>сензитивный</a:t>
            </a:r>
            <a:r>
              <a:rPr lang="ru-RU" dirty="0" smtClean="0"/>
              <a:t> период, то в дальнейшем соответствующие свойства и качества психики развиваются с трудом и не достигают совершенства.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9CF7-E027-CA47-9530-1CF0734153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4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Множество ситуаций находится меду обозначенными двумя полюсами, по-разному сочетая адаптивную (осваивающую, принимающую) составляющую и инициативную, самостоятельную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83A0-D846-9248-90FD-A4275B8C771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8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 признаком ситуаций, близких к полюсу детской инициативы, является высокая вариативность детских действий, занятий, поведений, темпа, создаваемых детьми продуктов и т.д. Низкая вариативность (когда дети делают примерно одно и то же, их продукты очень похожи) – признак ситуаций адаптивного характера.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Заполнив данную таблицу посредством наблюдения, можно получить оценку качества образовательного пространства детского сада / группы. Аналогично строится карта наблюдения за развитием ребенка, по горизонтали – различные аспекты деятельности ребенка (от действия по правилам к промежуточным ситуациям, когда ребенок активен внутри большого события, когда совершает выбор – к полностью самостоятельной деятельности). По вертикали в таблице появляются временные материалы, тем самым позволяя отслеживать развитие детской самостоятельности в ее полноте.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9CF7-E027-CA47-9530-1CF0734153D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9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3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3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4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0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6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8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4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3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3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43F6-6317-2643-A0D6-930588B71BD7}" type="datetimeFigureOut">
              <a:rPr lang="ru-RU" smtClean="0"/>
              <a:t>04.04.14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A2EB-37C0-C24C-A3F5-F9DA389F4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6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file://localhost/consultantplus/::offline:ref=4245FE82C071E73A73B4DE2BC49BFF8CE63C56DFFDEF5A057003F01D4A26CAAD4E2821077A7E952C33g6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%23Par7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file:///\\localhost\Users\natamaxima\Desktop\Macintosh%20HD:Users:natamaxima:Desktop:&#1076;&#1086;&#1096;&#1082;&#1086;&#1083;&#1082;&#1072;:&#1050;&#1086;&#1085;&#1089;&#1090;&#1088;&#1091;&#1082;&#1090;&#1086;&#1088;%20&#1054;&#1054;&#1055;%20&#1044;&#1054;%20..docx!OLE_LINK1" TargetMode="External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file:///\\localhost\Users\natamaxima\Desktop\Macintosh%20HD:Users:natamaxima:Desktop:&#1076;&#1086;&#1096;&#1082;&#1086;&#1083;&#1082;&#1072;:&#1050;&#1086;&#1085;&#1089;&#1090;&#1088;&#1091;&#1082;&#1090;&#1086;&#1088;%20&#1054;&#1054;&#1055;%20&#1044;&#1054;%20..docx!OLE_LINK2" TargetMode="External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file:///\\localhost\Users\natamaxima\Desktop\Macintosh%20HD:Users:natamaxima:Desktop:&#1076;&#1086;&#1096;&#1082;&#1086;&#1083;&#1082;&#1072;:&#1050;&#1086;&#1085;&#1089;&#1090;&#1088;&#1091;&#1082;&#1090;&#1086;&#1088;%20&#1054;&#1054;&#1055;%20&#1044;&#1054;%20..docx!OLE_LINK3" TargetMode="External"/><Relationship Id="rId5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file:///\\localhost\Users\natamaxima\Desktop\Macintosh%20HD:Users:natamaxima:Desktop:&#1056;&#1072;&#1073;&#1086;&#1095;&#1080;&#1080;&#774;%20&#1089;&#1090;&#1086;&#1083;:&#1056;&#1086;&#1089;&#1090;&#1086;&#1074;:&#1050;&#1086;&#1085;&#1089;&#1090;&#1088;&#1091;&#1082;&#1090;&#1086;&#1088;%20%20&#1086;&#1089;&#1085;&#1086;&#1074;&#1085;&#1086;&#1080;&#774;%20&#1086;&#1073;&#1088;&#1072;&#1079;&#1086;&#1074;&#1072;&#1090;&#1077;&#1083;&#1100;&#1085;&#1086;&#1080;&#774;%20&#1087;&#1088;&#1086;&#1075;&#1088;&#1072;&#1084;&#1084;&#1099;%20&#1076;&#1083;&#1103;%20&#1076;&#1086;&#1096;&#1082;&#1086;&#1083;&#1100;&#1085;&#1099;&#1093;%20&#1086;&#1073;&#1088;&#1072;&#1079;&#1086;&#1074;&#1072;&#1090;&#1077;&#1083;&#1100;&#1085;&#1099;&#1093;%20&#1086;&#1088;&#1075;&#1072;&#1085;&#1080;&#1079;&#1072;&#1094;&#1080;&#1080;&#774;.docx!OLE_LINK4" TargetMode="External"/><Relationship Id="rId5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5" Type="http://schemas.openxmlformats.org/officeDocument/2006/relationships/oleObject" Target="Macintosh%20HD:Users:natamaxima:Desktop:%D0%A0%D0%B0%D0%B1%D0%BE%D1%87%D0%B8%D0%B8%CC%86%20%D1%81%D1%82%D0%BE%D0%BB:%D0%A0%D0%BE%D1%81%D1%82%D0%BE%D0%B2:%D0%9A%D0%BE%D0%BD%D1%81%D1%82%D1%80%D1%83%D0%BA%D1%82%D0%BE%D1%80%20%20%D0%BE%D1%81%D0%BD%D0%BE%D0%B2%D0%BD%D0%BE%D0%B8%CC%86%20%D0%BE%D0%B1%D1%80%D0%B0%D0%B7%D0%BE%D0%B2%D0%B0%D1%82%D0%B5%D0%BB%D1%8C%D0%BD%D0%BE%D0%B8%CC%86%20%D0%BF%D1%80%D0%BE%D0%B3%D1%80%D0%B0%D0%BC%D0%BC%D1%8B%20%D0%B4%D0%BB%D1%8F%20%D0%B4%D0%BE%D1%88%D0%BA%D0%BE%D0%BB%D1%8C%D0%BD%D1%8B%D1%85%20%D0%BE%D0%B1%D1%80%D0%B0%D0%B7%D0%BE%D0%B2%D0%B0%D1%82%D0%B5%D0%BB%D1%8C%D0%BD%D1%8B%D1%85%20%D0%BE%D1%80%D0%B3%D0%B0%D0%BD%D0%B8%D0%B7%D0%B0%D1%86%D0%B8%D0%B8%CC%86.docx!OLE_LINK6" TargetMode="External"/><Relationship Id="rId6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«Проектирование основной образовательной программы дошкольного образования (в том числе с участием органов, осуществляющих государственно-общественное управление в образовании)» </a:t>
            </a:r>
            <a:endParaRPr lang="ru-RU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 smtClean="0"/>
              <a:t>Н.М.Шадрина</a:t>
            </a:r>
            <a:r>
              <a:rPr lang="ru-RU" sz="2000" dirty="0" smtClean="0"/>
              <a:t>, заместитель директора АНО ИПОП «Эврика»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385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Нормативные акты, регламентирующие деятельность дошкольных образовательных организаций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299882"/>
            <a:ext cx="8229600" cy="5453530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charset="2"/>
              <a:buChar char="ü"/>
            </a:pPr>
            <a:r>
              <a:rPr lang="ru-RU" sz="4900" b="1" dirty="0" smtClean="0">
                <a:solidFill>
                  <a:srgbClr val="000090"/>
                </a:solidFill>
              </a:rPr>
              <a:t>Федеральный закон об образовании </a:t>
            </a:r>
            <a:r>
              <a:rPr lang="ru-RU" sz="4900" dirty="0">
                <a:solidFill>
                  <a:srgbClr val="000090"/>
                </a:solidFill>
              </a:rPr>
              <a:t>от 29 декабря 2012 г. </a:t>
            </a:r>
            <a:r>
              <a:rPr lang="ru-RU" sz="4900" dirty="0" err="1">
                <a:solidFill>
                  <a:srgbClr val="000090"/>
                </a:solidFill>
              </a:rPr>
              <a:t>N</a:t>
            </a:r>
            <a:r>
              <a:rPr lang="ru-RU" sz="4900" dirty="0">
                <a:solidFill>
                  <a:srgbClr val="000090"/>
                </a:solidFill>
              </a:rPr>
              <a:t> 273-ФЗ "Об образовании в Российской </a:t>
            </a:r>
            <a:r>
              <a:rPr lang="ru-RU" sz="4900" dirty="0" smtClean="0">
                <a:solidFill>
                  <a:srgbClr val="000090"/>
                </a:solidFill>
              </a:rPr>
              <a:t>Федерации» </a:t>
            </a:r>
            <a:endParaRPr lang="ru-RU" sz="4900" b="1" dirty="0">
              <a:solidFill>
                <a:srgbClr val="000090"/>
              </a:solidFill>
            </a:endParaRPr>
          </a:p>
          <a:p>
            <a:pPr algn="just">
              <a:buFont typeface="Wingdings" charset="2"/>
              <a:buChar char="ü"/>
            </a:pPr>
            <a:r>
              <a:rPr lang="ru-RU" sz="4900" b="1" dirty="0" smtClean="0">
                <a:solidFill>
                  <a:srgbClr val="000090"/>
                </a:solidFill>
              </a:rPr>
              <a:t>ФГОС дошкольного образования, </a:t>
            </a:r>
            <a:r>
              <a:rPr lang="ru-RU" sz="4900" dirty="0" smtClean="0">
                <a:solidFill>
                  <a:srgbClr val="000090"/>
                </a:solidFill>
              </a:rPr>
              <a:t>Приказ </a:t>
            </a:r>
            <a:r>
              <a:rPr lang="ru-RU" sz="4900" dirty="0">
                <a:solidFill>
                  <a:srgbClr val="000090"/>
                </a:solidFill>
              </a:rPr>
              <a:t>Министерства </a:t>
            </a:r>
            <a:r>
              <a:rPr lang="ru-RU" sz="4900" dirty="0" smtClean="0">
                <a:solidFill>
                  <a:srgbClr val="000090"/>
                </a:solidFill>
              </a:rPr>
              <a:t>образования  и </a:t>
            </a:r>
            <a:r>
              <a:rPr lang="ru-RU" sz="4900" dirty="0">
                <a:solidFill>
                  <a:srgbClr val="000090"/>
                </a:solidFill>
              </a:rPr>
              <a:t>науки Российской </a:t>
            </a:r>
            <a:r>
              <a:rPr lang="ru-RU" sz="4900" dirty="0" smtClean="0">
                <a:solidFill>
                  <a:srgbClr val="000090"/>
                </a:solidFill>
              </a:rPr>
              <a:t>Федерации от </a:t>
            </a:r>
            <a:r>
              <a:rPr lang="ru-RU" sz="4900" dirty="0">
                <a:solidFill>
                  <a:srgbClr val="000090"/>
                </a:solidFill>
              </a:rPr>
              <a:t>17 октября 2013 г. </a:t>
            </a:r>
            <a:r>
              <a:rPr lang="ru-RU" sz="4900" dirty="0" err="1">
                <a:solidFill>
                  <a:srgbClr val="000090"/>
                </a:solidFill>
              </a:rPr>
              <a:t>N</a:t>
            </a:r>
            <a:r>
              <a:rPr lang="ru-RU" sz="4900" dirty="0">
                <a:solidFill>
                  <a:srgbClr val="000090"/>
                </a:solidFill>
              </a:rPr>
              <a:t> 1155</a:t>
            </a:r>
          </a:p>
          <a:p>
            <a:pPr algn="just">
              <a:buFont typeface="Wingdings" charset="2"/>
              <a:buChar char="ü"/>
            </a:pPr>
            <a:endParaRPr lang="ru-RU" sz="4900" b="1" dirty="0" smtClean="0">
              <a:solidFill>
                <a:srgbClr val="000090"/>
              </a:solidFill>
            </a:endParaRPr>
          </a:p>
          <a:p>
            <a:pPr algn="just">
              <a:buFont typeface="Wingdings" charset="2"/>
              <a:buChar char="ü"/>
            </a:pPr>
            <a:r>
              <a:rPr lang="ru-RU" sz="4900" b="1" dirty="0" smtClean="0">
                <a:solidFill>
                  <a:srgbClr val="000090"/>
                </a:solidFill>
              </a:rPr>
              <a:t>Приказ Министерства образования и науки Российской Федерации от 30 августа 2013 г. № 1014</a:t>
            </a:r>
            <a:r>
              <a:rPr lang="ru-RU" sz="4900" dirty="0" smtClean="0">
                <a:solidFill>
                  <a:srgbClr val="000090"/>
                </a:solidFill>
              </a:rPr>
              <a:t> (Порядок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образования) </a:t>
            </a:r>
          </a:p>
          <a:p>
            <a:pPr algn="just">
              <a:buFont typeface="Wingdings" charset="2"/>
              <a:buChar char="ü"/>
            </a:pPr>
            <a:endParaRPr lang="ru-RU" sz="4900" b="1" dirty="0" smtClean="0">
              <a:solidFill>
                <a:srgbClr val="000090"/>
              </a:solidFill>
            </a:endParaRPr>
          </a:p>
          <a:p>
            <a:pPr algn="just">
              <a:buFont typeface="Wingdings" charset="2"/>
              <a:buChar char="ü"/>
            </a:pPr>
            <a:r>
              <a:rPr lang="ru-RU" sz="4900" b="1" dirty="0" smtClean="0">
                <a:solidFill>
                  <a:srgbClr val="000090"/>
                </a:solidFill>
              </a:rPr>
              <a:t>Письмо Министерства образования и науки Российской Федерации  от 1 октября 2013 г. № 08-1408</a:t>
            </a:r>
            <a:r>
              <a:rPr lang="ru-RU" sz="4900" dirty="0" smtClean="0">
                <a:solidFill>
                  <a:srgbClr val="000090"/>
                </a:solidFill>
              </a:rPr>
              <a:t> (Методические рекомендации по реализации полномочий органов государственной власти субъектов Российской Федерации по финансовому обеспечению оказания государственных и муниципальных услуг в сфере дошкольного образования.)</a:t>
            </a:r>
          </a:p>
          <a:p>
            <a:pPr algn="just">
              <a:buFont typeface="Wingdings" charset="2"/>
              <a:buChar char="ü"/>
            </a:pPr>
            <a:endParaRPr lang="ru-RU" sz="4900" dirty="0" smtClean="0">
              <a:solidFill>
                <a:srgbClr val="000090"/>
              </a:solidFill>
            </a:endParaRPr>
          </a:p>
          <a:p>
            <a:pPr algn="just">
              <a:buFont typeface="Wingdings" charset="2"/>
              <a:buChar char="ü"/>
            </a:pPr>
            <a:r>
              <a:rPr lang="ru-RU" sz="4900" b="1" dirty="0" smtClean="0">
                <a:solidFill>
                  <a:srgbClr val="000090"/>
                </a:solidFill>
              </a:rPr>
              <a:t>Приказ Министерства образования и науки Российской Федерации  от 10 декабря 2013 г. № 1324 ( Об </a:t>
            </a:r>
            <a:r>
              <a:rPr lang="ru-RU" sz="4900" dirty="0" smtClean="0">
                <a:solidFill>
                  <a:srgbClr val="000090"/>
                </a:solidFill>
              </a:rPr>
              <a:t>утверждении показателей деятельности дошкольной образовательной организации, подлежащей </a:t>
            </a:r>
            <a:r>
              <a:rPr lang="ru-RU" sz="4900" dirty="0" err="1" smtClean="0">
                <a:solidFill>
                  <a:srgbClr val="000090"/>
                </a:solidFill>
              </a:rPr>
              <a:t>самообследованию</a:t>
            </a:r>
            <a:r>
              <a:rPr lang="ru-RU" sz="4900" dirty="0" smtClean="0">
                <a:solidFill>
                  <a:srgbClr val="000090"/>
                </a:solidFill>
              </a:rPr>
              <a:t>) </a:t>
            </a:r>
          </a:p>
          <a:p>
            <a:pPr algn="just">
              <a:buFont typeface="Wingdings" charset="2"/>
              <a:buChar char="ü"/>
            </a:pPr>
            <a:r>
              <a:rPr lang="ru-RU" sz="4900" b="1" dirty="0" smtClean="0">
                <a:solidFill>
                  <a:srgbClr val="000090"/>
                </a:solidFill>
              </a:rPr>
              <a:t>Письмо Министерства образования и науки Российской Федерации </a:t>
            </a:r>
            <a:r>
              <a:rPr lang="ru-RU" sz="4900" dirty="0" smtClean="0">
                <a:solidFill>
                  <a:srgbClr val="000090"/>
                </a:solidFill>
              </a:rPr>
              <a:t>и Федеральной службы  по надзору  в сфере образования и науки, № 01-52-22/05 -382  от 7 февраля, 2014 г . </a:t>
            </a:r>
          </a:p>
          <a:p>
            <a:pPr algn="just">
              <a:buFont typeface="Wingdings" charset="2"/>
              <a:buChar char="ü"/>
            </a:pPr>
            <a:r>
              <a:rPr lang="ru-RU" sz="4900" b="1" dirty="0" smtClean="0">
                <a:solidFill>
                  <a:srgbClr val="000090"/>
                </a:solidFill>
              </a:rPr>
              <a:t>Комментарий ФГОС дошкольного образования </a:t>
            </a:r>
            <a:r>
              <a:rPr lang="ru-RU" sz="4900" dirty="0" smtClean="0">
                <a:solidFill>
                  <a:srgbClr val="000090"/>
                </a:solidFill>
              </a:rPr>
              <a:t>от 28 февраля  № 08-249</a:t>
            </a:r>
          </a:p>
          <a:p>
            <a:endParaRPr lang="ru-RU" dirty="0">
              <a:solidFill>
                <a:srgbClr val="000090"/>
              </a:solidFill>
            </a:endParaRPr>
          </a:p>
          <a:p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ТРЕБОВАНИЯ </a:t>
            </a:r>
            <a:r>
              <a:rPr lang="ru-RU" sz="2400" b="1" dirty="0" smtClean="0">
                <a:solidFill>
                  <a:srgbClr val="FF0000"/>
                </a:solidFill>
              </a:rPr>
              <a:t>К СТРУКТУРЕ ОБРАЗОВАТЕЛЬНОЙ </a:t>
            </a:r>
            <a:r>
              <a:rPr lang="ru-RU" sz="2400" b="1" dirty="0" smtClean="0">
                <a:solidFill>
                  <a:srgbClr val="FF0000"/>
                </a:solidFill>
              </a:rPr>
              <a:t>ПРОГРАММЫ  ДОШКОЛЬНОГО </a:t>
            </a:r>
            <a:r>
              <a:rPr lang="ru-RU" sz="2400" b="1" dirty="0" smtClean="0">
                <a:solidFill>
                  <a:srgbClr val="FF0000"/>
                </a:solidFill>
              </a:rPr>
              <a:t>ОБРАЗОВАНИЯ И ЕЕ ОБЪЕМУ</a:t>
            </a:r>
            <a:r>
              <a:rPr lang="ru-RU" sz="24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911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0090"/>
                </a:solidFill>
              </a:rPr>
              <a:t>2.1. Программа определяет содержание и организацию образовательной деятельности на уровне дошкольного образования</a:t>
            </a:r>
            <a:r>
              <a:rPr lang="ru-RU" b="1" dirty="0" smtClean="0">
                <a:solidFill>
                  <a:srgbClr val="000090"/>
                </a:solidFill>
              </a:rPr>
              <a:t>.</a:t>
            </a:r>
          </a:p>
          <a:p>
            <a:r>
              <a:rPr lang="ru-RU" b="1" dirty="0">
                <a:solidFill>
                  <a:srgbClr val="000090"/>
                </a:solidFill>
              </a:rPr>
              <a:t>2.2. Структурные подразделения в одной Организации (далее - Группы) могут реализовывать разные Программы</a:t>
            </a:r>
            <a:r>
              <a:rPr lang="ru-RU" b="1" dirty="0" smtClean="0">
                <a:solidFill>
                  <a:srgbClr val="000090"/>
                </a:solidFill>
              </a:rPr>
              <a:t>.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ru-RU" b="1" dirty="0">
                <a:solidFill>
                  <a:srgbClr val="000090"/>
                </a:solidFill>
              </a:rPr>
              <a:t>2.4. Программа направлена на:</a:t>
            </a:r>
          </a:p>
          <a:p>
            <a:r>
              <a:rPr lang="ru-RU" b="1" dirty="0">
                <a:solidFill>
                  <a:srgbClr val="FF0000"/>
                </a:solidFill>
              </a:rPr>
              <a:t>создание условий развития ребенка</a:t>
            </a:r>
            <a:r>
              <a:rPr lang="ru-RU" b="1" dirty="0">
                <a:solidFill>
                  <a:srgbClr val="000090"/>
                </a:solidFill>
              </a:rPr>
              <a:t>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endParaRPr lang="ru-RU" b="1" dirty="0">
              <a:solidFill>
                <a:srgbClr val="000090"/>
              </a:solidFill>
            </a:endParaRPr>
          </a:p>
          <a:p>
            <a:endParaRPr lang="ru-RU" b="1" dirty="0">
              <a:solidFill>
                <a:srgbClr val="000090"/>
              </a:solidFill>
            </a:endParaRPr>
          </a:p>
          <a:p>
            <a:endParaRPr lang="ru-RU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30250"/>
            <a:ext cx="8229600" cy="539591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0090"/>
                </a:solidFill>
              </a:rPr>
              <a:t>2.5. Программа разрабатывается и утверждается Организацией самостоятельно в соответствии с настоящим Стандартом и с учетом Примерных программ</a:t>
            </a:r>
            <a:r>
              <a:rPr lang="ru-RU" sz="2400" b="1" dirty="0" smtClean="0">
                <a:solidFill>
                  <a:srgbClr val="00009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  <a:effectLst/>
              </a:rPr>
              <a:t>(</a:t>
            </a:r>
            <a:r>
              <a:rPr lang="ru-RU" sz="2400" b="1" dirty="0" smtClean="0">
                <a:solidFill>
                  <a:srgbClr val="000090"/>
                </a:solidFill>
              </a:rPr>
              <a:t>&lt;</a:t>
            </a:r>
            <a:r>
              <a:rPr lang="ru-RU" sz="2400" b="1" dirty="0">
                <a:solidFill>
                  <a:srgbClr val="000090"/>
                </a:solidFill>
              </a:rPr>
              <a:t>1&gt; </a:t>
            </a:r>
            <a:r>
              <a:rPr lang="ru-RU" sz="2400" b="1" dirty="0">
                <a:solidFill>
                  <a:srgbClr val="000090"/>
                </a:solidFill>
                <a:hlinkClick r:id="rId3" action="ppaction://hlinkfile"/>
              </a:rPr>
              <a:t>Часть 6 статьи 12</a:t>
            </a:r>
            <a:r>
              <a:rPr lang="ru-RU" sz="2400" b="1" dirty="0">
                <a:solidFill>
                  <a:srgbClr val="000090"/>
                </a:solidFill>
              </a:rPr>
              <a:t> Федерального закона от 29 декабря 2012 г. </a:t>
            </a:r>
            <a:r>
              <a:rPr lang="ru-RU" sz="2400" b="1" dirty="0" err="1">
                <a:solidFill>
                  <a:srgbClr val="000090"/>
                </a:solidFill>
              </a:rPr>
              <a:t>N</a:t>
            </a:r>
            <a:r>
              <a:rPr lang="ru-RU" sz="2400" b="1" dirty="0">
                <a:solidFill>
                  <a:srgbClr val="000090"/>
                </a:solidFill>
              </a:rPr>
              <a:t> 273-ФЗ "Об образовании в Российской Федерации" (Собрание законодательства Российской Федерации, 2012, </a:t>
            </a:r>
            <a:r>
              <a:rPr lang="ru-RU" sz="2400" b="1" dirty="0" err="1">
                <a:solidFill>
                  <a:srgbClr val="000090"/>
                </a:solidFill>
              </a:rPr>
              <a:t>N</a:t>
            </a:r>
            <a:r>
              <a:rPr lang="ru-RU" sz="2400" b="1" dirty="0">
                <a:solidFill>
                  <a:srgbClr val="000090"/>
                </a:solidFill>
              </a:rPr>
              <a:t> 53, ст. 7598; 2013, </a:t>
            </a:r>
            <a:r>
              <a:rPr lang="ru-RU" sz="2400" b="1" dirty="0" err="1">
                <a:solidFill>
                  <a:srgbClr val="000090"/>
                </a:solidFill>
              </a:rPr>
              <a:t>N</a:t>
            </a:r>
            <a:r>
              <a:rPr lang="ru-RU" sz="2400" b="1" dirty="0">
                <a:solidFill>
                  <a:srgbClr val="000090"/>
                </a:solidFill>
              </a:rPr>
              <a:t> 19, ст. 2326</a:t>
            </a:r>
            <a:r>
              <a:rPr lang="ru-RU" sz="2400" b="1" dirty="0" smtClean="0">
                <a:solidFill>
                  <a:srgbClr val="000090"/>
                </a:solidFill>
              </a:rPr>
              <a:t>)</a:t>
            </a:r>
            <a:r>
              <a:rPr lang="en-US" sz="2400" b="1" dirty="0" smtClean="0">
                <a:solidFill>
                  <a:srgbClr val="000090"/>
                </a:solidFill>
              </a:rPr>
              <a:t>)</a:t>
            </a:r>
            <a:r>
              <a:rPr lang="ru-RU" sz="2400" b="1" dirty="0" smtClean="0">
                <a:solidFill>
                  <a:srgbClr val="000090"/>
                </a:solidFill>
              </a:rPr>
              <a:t>.</a:t>
            </a:r>
            <a:endParaRPr lang="ru-RU" sz="2400" b="1" dirty="0">
              <a:solidFill>
                <a:srgbClr val="00009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ffectLst/>
              </a:rPr>
              <a:t>РЕАЛИЗАЦИЯ ООП НЕ ОГРАНИЧИВАЕТ ПОЛУЧЕНИЕ ПЛАТНЫХ ОБРАЗОВАТЕЛЬНЫХ УСЛУГ ВОСПИТАННИКОМ ДЕТСКОГО САДА</a:t>
            </a:r>
            <a:endParaRPr lang="en-US" sz="2400" b="1" dirty="0" smtClean="0">
              <a:solidFill>
                <a:srgbClr val="FF000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9059"/>
            <a:ext cx="8229600" cy="628556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rgbClr val="000090"/>
                </a:solidFill>
              </a:rPr>
              <a:t>3.2.3. При реализации Программы может проводиться оценка индивидуального развития детей. Такая оценка </a:t>
            </a:r>
            <a:r>
              <a:rPr lang="ru-RU" dirty="0" smtClean="0">
                <a:solidFill>
                  <a:srgbClr val="000090"/>
                </a:solidFill>
              </a:rPr>
              <a:t>производится.</a:t>
            </a:r>
            <a:endParaRPr lang="ru-RU" dirty="0">
              <a:solidFill>
                <a:srgbClr val="000090"/>
              </a:solidFill>
            </a:endParaRPr>
          </a:p>
          <a:p>
            <a:pPr algn="just"/>
            <a:r>
              <a:rPr lang="ru-RU" dirty="0">
                <a:solidFill>
                  <a:srgbClr val="000090"/>
                </a:solidFill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>
                <a:solidFill>
                  <a:srgbClr val="000090"/>
                </a:solidFill>
              </a:rPr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>
                <a:solidFill>
                  <a:srgbClr val="000090"/>
                </a:solidFill>
              </a:rPr>
              <a:t>2) оптимизации работы с группой детей.</a:t>
            </a:r>
          </a:p>
          <a:p>
            <a:pPr algn="just"/>
            <a:r>
              <a:rPr lang="ru-RU" dirty="0">
                <a:solidFill>
                  <a:srgbClr val="000090"/>
                </a:solidFill>
              </a:rPr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/>
            <a:r>
              <a:rPr lang="ru-RU" dirty="0">
                <a:solidFill>
                  <a:srgbClr val="000090"/>
                </a:solidFill>
              </a:rPr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/>
            <a:r>
              <a:rPr lang="ru-RU" dirty="0">
                <a:solidFill>
                  <a:srgbClr val="000090"/>
                </a:solidFill>
              </a:rPr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</a:t>
            </a:r>
            <a:r>
              <a:rPr lang="ru-RU" dirty="0" smtClean="0">
                <a:solidFill>
                  <a:srgbClr val="000090"/>
                </a:solidFill>
                <a:effectLst/>
              </a:rPr>
              <a:t> 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2824"/>
            <a:ext cx="8229600" cy="5573339"/>
          </a:xfrm>
        </p:spPr>
        <p:txBody>
          <a:bodyPr>
            <a:normAutofit lnSpcReduction="10000"/>
          </a:bodyPr>
          <a:lstStyle/>
          <a:p>
            <a:r>
              <a:rPr lang="ru-RU" sz="2200" b="1" dirty="0">
                <a:solidFill>
                  <a:srgbClr val="000090"/>
                </a:solidFill>
              </a:rPr>
              <a:t>4.3. Целевые ориентиры не подлежат непосредственной оценке, в том числе в виде педагогической диагностики (мониторинга), и не являются основанием для их формального сравнения с реальными достижениями детей. </a:t>
            </a:r>
            <a:r>
              <a:rPr lang="ru-RU" sz="2200" b="1" dirty="0" smtClean="0">
                <a:solidFill>
                  <a:srgbClr val="000090"/>
                </a:solidFill>
              </a:rPr>
              <a:t>Отражают </a:t>
            </a:r>
            <a:r>
              <a:rPr lang="ru-RU" sz="2200" b="1" dirty="0" smtClean="0">
                <a:solidFill>
                  <a:srgbClr val="000090"/>
                </a:solidFill>
              </a:rPr>
              <a:t>согласованные ожидания общества, представляют собой портрет ребенка, который не может быть непосредственно  применен к отдельному ребенку</a:t>
            </a:r>
            <a:r>
              <a:rPr lang="ru-RU" sz="2200" b="1" dirty="0" smtClean="0">
                <a:solidFill>
                  <a:srgbClr val="000090"/>
                </a:solidFill>
              </a:rPr>
              <a:t>.</a:t>
            </a:r>
          </a:p>
          <a:p>
            <a:endParaRPr lang="ru-RU" sz="2200" b="1" dirty="0">
              <a:solidFill>
                <a:srgbClr val="000090"/>
              </a:solidFill>
            </a:endParaRPr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r>
              <a:rPr lang="ru-RU" sz="2200" b="1" dirty="0">
                <a:solidFill>
                  <a:srgbClr val="FF0000"/>
                </a:solidFill>
              </a:rPr>
              <a:t>4.5. Целевые ориентиры не могут служить непосредственным основанием при решении управленческих задач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4876" y="3094038"/>
            <a:ext cx="280987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Намерения образовательной программы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68901" y="3094038"/>
            <a:ext cx="280987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r>
              <a:rPr lang="ru-RU" dirty="0" smtClean="0"/>
              <a:t>езультат развития ребенка</a:t>
            </a:r>
            <a:endParaRPr lang="ru-RU" dirty="0"/>
          </a:p>
        </p:txBody>
      </p:sp>
      <p:sp>
        <p:nvSpPr>
          <p:cNvPr id="4" name="Не равно 3"/>
          <p:cNvSpPr/>
          <p:nvPr/>
        </p:nvSpPr>
        <p:spPr>
          <a:xfrm>
            <a:off x="3714750" y="3125788"/>
            <a:ext cx="1238249" cy="882650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Конструктор ООП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8112"/>
          </a:xfrm>
        </p:spPr>
        <p:txBody>
          <a:bodyPr>
            <a:normAutofit fontScale="85000" lnSpcReduction="10000"/>
          </a:bodyPr>
          <a:lstStyle/>
          <a:p>
            <a:pPr lvl="0" hangingPunct="0"/>
            <a:r>
              <a:rPr lang="ru-RU" b="1" dirty="0">
                <a:solidFill>
                  <a:srgbClr val="000090"/>
                </a:solidFill>
              </a:rPr>
              <a:t>Общие требования к основной образовательной программе :</a:t>
            </a:r>
            <a:endParaRPr lang="ru-RU" sz="2800" b="1" dirty="0">
              <a:solidFill>
                <a:srgbClr val="000090"/>
              </a:solidFill>
            </a:endParaRPr>
          </a:p>
          <a:p>
            <a:pPr lvl="1" hangingPunct="0"/>
            <a:r>
              <a:rPr lang="ru-RU" b="1" dirty="0">
                <a:solidFill>
                  <a:srgbClr val="000090"/>
                </a:solidFill>
              </a:rPr>
              <a:t>ООП  должна соответствовать требованиям ч.10 ст.2 Федерального закона от 29 декабря 2012 г. № 273-ФЗ «Об образовании в Российской Федерации».</a:t>
            </a:r>
            <a:endParaRPr lang="ru-RU" sz="2400" b="1" dirty="0">
              <a:solidFill>
                <a:srgbClr val="000090"/>
              </a:solidFill>
            </a:endParaRPr>
          </a:p>
          <a:p>
            <a:pPr lvl="1" hangingPunct="0"/>
            <a:r>
              <a:rPr lang="ru-RU" b="1" dirty="0">
                <a:solidFill>
                  <a:srgbClr val="000090"/>
                </a:solidFill>
              </a:rPr>
              <a:t>ООП должна отражать цели и задачи соответствующего уровня общего образования (ст. 64 Федерального закона от 29 декабря 2012 г. № 273-ФЗ «Об образовании в Российской Федерации»).</a:t>
            </a:r>
            <a:endParaRPr lang="ru-RU" sz="2400" b="1" dirty="0">
              <a:solidFill>
                <a:srgbClr val="000090"/>
              </a:solidFill>
            </a:endParaRPr>
          </a:p>
          <a:p>
            <a:pPr lvl="1" hangingPunct="0"/>
            <a:r>
              <a:rPr lang="ru-RU" b="1" dirty="0">
                <a:solidFill>
                  <a:srgbClr val="000090"/>
                </a:solidFill>
              </a:rPr>
              <a:t>Основой для построения программы служат культурно- исторический и системно-</a:t>
            </a:r>
            <a:r>
              <a:rPr lang="ru-RU" b="1" dirty="0" err="1">
                <a:solidFill>
                  <a:srgbClr val="000090"/>
                </a:solidFill>
              </a:rPr>
              <a:t>деятельностный</a:t>
            </a:r>
            <a:r>
              <a:rPr lang="ru-RU" b="1" dirty="0">
                <a:solidFill>
                  <a:srgbClr val="000090"/>
                </a:solidFill>
              </a:rPr>
              <a:t> подходы, являющиеся методологией ФГОС.</a:t>
            </a:r>
            <a:endParaRPr lang="ru-RU" sz="2400" b="1" dirty="0">
              <a:solidFill>
                <a:srgbClr val="000090"/>
              </a:solidFill>
            </a:endParaRPr>
          </a:p>
          <a:p>
            <a:pPr lvl="1" hangingPunct="0"/>
            <a:r>
              <a:rPr lang="ru-RU" b="1" dirty="0">
                <a:solidFill>
                  <a:srgbClr val="000090"/>
                </a:solidFill>
              </a:rPr>
              <a:t>Содержание ООП  должно обладать  методологическим и методическим единством.</a:t>
            </a:r>
            <a:endParaRPr lang="ru-RU" sz="2400" b="1" dirty="0">
              <a:solidFill>
                <a:srgbClr val="000090"/>
              </a:solidFill>
            </a:endParaRPr>
          </a:p>
          <a:p>
            <a:endParaRPr lang="ru-RU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8942"/>
            <a:ext cx="8229600" cy="5857222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ru-RU" b="1" dirty="0"/>
              <a:t>2. Пояснительная записка</a:t>
            </a:r>
            <a:endParaRPr lang="ru-RU" dirty="0"/>
          </a:p>
          <a:p>
            <a:pPr hangingPunct="0"/>
            <a:r>
              <a:rPr lang="ru-RU" b="1" dirty="0"/>
              <a:t>2.1. Цели и задачи программы:</a:t>
            </a:r>
            <a:r>
              <a:rPr lang="ru-RU" dirty="0"/>
              <a:t> Программа 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 и должна быть направлена на решение задач, указанных в </a:t>
            </a:r>
            <a:r>
              <a:rPr lang="ru-RU" dirty="0">
                <a:hlinkClick r:id="rId3" action="ppaction://hlinkfile"/>
              </a:rPr>
              <a:t>пункте 1.6</a:t>
            </a:r>
            <a:r>
              <a:rPr lang="ru-RU" dirty="0"/>
              <a:t> Стандарта</a:t>
            </a:r>
            <a:r>
              <a:rPr lang="ru-RU" dirty="0" smtClean="0"/>
              <a:t>.</a:t>
            </a:r>
          </a:p>
          <a:p>
            <a:pPr hangingPunct="0"/>
            <a:r>
              <a:rPr lang="ru-RU" dirty="0"/>
              <a:t>Определяя цели и задачи  образовательной программы, организация должна опираться на Федеральный  государственный образовательный стандарт дошкольного образования и особенности деятельности самой организации.</a:t>
            </a:r>
          </a:p>
          <a:p>
            <a:pPr hangingPunct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81530"/>
            <a:ext cx="8229600" cy="5244634"/>
          </a:xfrm>
        </p:spPr>
        <p:txBody>
          <a:bodyPr>
            <a:normAutofit lnSpcReduction="10000"/>
          </a:bodyPr>
          <a:lstStyle/>
          <a:p>
            <a:pPr hangingPunct="0"/>
            <a:r>
              <a:rPr lang="ru-RU" b="1" dirty="0"/>
              <a:t>2.2. Принципы и подходы к формированию ООП  раскрывают замысел  формирования программы.</a:t>
            </a:r>
            <a:endParaRPr lang="ru-RU" dirty="0"/>
          </a:p>
          <a:p>
            <a:r>
              <a:rPr lang="ru-RU" dirty="0"/>
              <a:t>Основной подход к разработке программы заключается в </a:t>
            </a:r>
            <a:r>
              <a:rPr lang="ru-RU" u="sng" dirty="0"/>
              <a:t>коллективном проектировании документа</a:t>
            </a:r>
            <a:r>
              <a:rPr lang="ru-RU" dirty="0"/>
              <a:t>. При разработке программы необходимо учитывать, что данный документ должен являться руководством к действию для всех субъектов образовательного процесса (педагоги, родители, руководитель).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3412"/>
            <a:ext cx="8229600" cy="5722751"/>
          </a:xfrm>
        </p:spPr>
        <p:txBody>
          <a:bodyPr>
            <a:normAutofit/>
          </a:bodyPr>
          <a:lstStyle/>
          <a:p>
            <a:r>
              <a:rPr lang="ru-RU" b="1" dirty="0"/>
              <a:t>2.4. Целевые ориентиры как результат возможных достижений освоения воспитанниками ООП</a:t>
            </a:r>
            <a:endParaRPr lang="ru-RU" dirty="0"/>
          </a:p>
          <a:p>
            <a:r>
              <a:rPr lang="ru-RU" dirty="0" smtClean="0"/>
              <a:t>Особая </a:t>
            </a:r>
            <a:r>
              <a:rPr lang="ru-RU" dirty="0" err="1"/>
              <a:t>соорганизация</a:t>
            </a:r>
            <a:r>
              <a:rPr lang="ru-RU" dirty="0"/>
              <a:t> детско-взрослой деятельности – это синтез образовательных программ и собственно детской жизни, как условие возникновения целевых ориентиров.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000"/>
            <a:ext cx="8229600" cy="5618163"/>
          </a:xfrm>
        </p:spPr>
        <p:txBody>
          <a:bodyPr>
            <a:normAutofit/>
          </a:bodyPr>
          <a:lstStyle/>
          <a:p>
            <a:r>
              <a:rPr lang="ru-RU" b="1" dirty="0"/>
              <a:t>3. Содержательный раздел программы.</a:t>
            </a:r>
            <a:endParaRPr lang="ru-RU" dirty="0"/>
          </a:p>
          <a:p>
            <a:r>
              <a:rPr lang="ru-RU" b="1" dirty="0"/>
              <a:t>3.1. Содержание программы.</a:t>
            </a:r>
            <a:r>
              <a:rPr lang="ru-RU" dirty="0"/>
              <a:t> Объём обязательной части Программы должен составлять не менее 60% от её общего объёма, а части, формируемой участниками образовательных отношений, – не более 40%.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686"/>
            <a:ext cx="8229600" cy="568247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ü"/>
            </a:pPr>
            <a:r>
              <a:rPr lang="ru-RU" b="1" dirty="0">
                <a:solidFill>
                  <a:srgbClr val="000090"/>
                </a:solidFill>
              </a:rPr>
              <a:t>Признание уникальности дошкольного детства как приоритетного и уникального периода в жизни человека</a:t>
            </a:r>
            <a:r>
              <a:rPr lang="ru-RU" b="1" dirty="0" smtClean="0">
                <a:solidFill>
                  <a:srgbClr val="000090"/>
                </a:solidFill>
                <a:effectLst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ru-RU" b="1" dirty="0">
                <a:solidFill>
                  <a:srgbClr val="000090"/>
                </a:solidFill>
              </a:rPr>
              <a:t>В</a:t>
            </a:r>
            <a:r>
              <a:rPr lang="ru-RU" b="1" dirty="0" smtClean="0">
                <a:solidFill>
                  <a:srgbClr val="000090"/>
                </a:solidFill>
              </a:rPr>
              <a:t>ся </a:t>
            </a:r>
            <a:r>
              <a:rPr lang="ru-RU" b="1" dirty="0">
                <a:solidFill>
                  <a:srgbClr val="000090"/>
                </a:solidFill>
              </a:rPr>
              <a:t>работа в </a:t>
            </a:r>
            <a:r>
              <a:rPr lang="ru-RU" b="1" dirty="0" smtClean="0">
                <a:solidFill>
                  <a:srgbClr val="000090"/>
                </a:solidFill>
              </a:rPr>
              <a:t>детском </a:t>
            </a:r>
            <a:r>
              <a:rPr lang="ru-RU" b="1" dirty="0">
                <a:solidFill>
                  <a:srgbClr val="000090"/>
                </a:solidFill>
              </a:rPr>
              <a:t>саду должна быть направлена не на подготовку ребенка к школе, а на обеспечение условий для полноценного «проживания» детьми этого </a:t>
            </a:r>
            <a:r>
              <a:rPr lang="ru-RU" b="1" dirty="0" smtClean="0">
                <a:solidFill>
                  <a:srgbClr val="000090"/>
                </a:solidFill>
              </a:rPr>
              <a:t>уникального </a:t>
            </a:r>
            <a:r>
              <a:rPr lang="ru-RU" b="1" dirty="0">
                <a:solidFill>
                  <a:srgbClr val="000090"/>
                </a:solidFill>
              </a:rPr>
              <a:t>периода</a:t>
            </a:r>
            <a:r>
              <a:rPr lang="ru-RU" b="1" dirty="0" smtClean="0">
                <a:solidFill>
                  <a:srgbClr val="000090"/>
                </a:solidFill>
                <a:effectLst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ru-RU" b="1" dirty="0">
                <a:solidFill>
                  <a:srgbClr val="000090"/>
                </a:solidFill>
              </a:rPr>
              <a:t>Забота об эмоциональном благополучии каждого ребенка, развитие самоценных для ребенка видов деятельности (прежде всего, сюжетно-ролевой игры), развитие творческого начала и воображения ребенка - это наиболее важные задачи, чем сообщение детям каких-либо конкретных знаний</a:t>
            </a:r>
            <a:r>
              <a:rPr lang="ru-RU" b="1" dirty="0" smtClean="0">
                <a:solidFill>
                  <a:srgbClr val="000090"/>
                </a:solidFill>
                <a:effectLst/>
              </a:rPr>
              <a:t> </a:t>
            </a:r>
          </a:p>
          <a:p>
            <a:endParaRPr lang="ru-RU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93750"/>
            <a:ext cx="8229600" cy="5332413"/>
          </a:xfrm>
        </p:spPr>
        <p:txBody>
          <a:bodyPr/>
          <a:lstStyle/>
          <a:p>
            <a:r>
              <a:rPr lang="ru-RU" b="1" dirty="0"/>
              <a:t>3.2.Способ структурирования и развертывания содержания </a:t>
            </a:r>
            <a:r>
              <a:rPr lang="ru-RU" b="1" u="sng" dirty="0"/>
              <a:t>программы</a:t>
            </a:r>
            <a:r>
              <a:rPr lang="ru-RU" dirty="0"/>
              <a:t> по образовательным областям должен соответствовать  их  целям, зависеть от возраста детей и реализовываться в определенных видах деятельности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30250"/>
            <a:ext cx="8229600" cy="5395913"/>
          </a:xfrm>
        </p:spPr>
        <p:txBody>
          <a:bodyPr>
            <a:normAutofit/>
          </a:bodyPr>
          <a:lstStyle/>
          <a:p>
            <a:r>
              <a:rPr lang="ru-RU" b="1" dirty="0"/>
              <a:t>3.3. Образовательная среда для ребенка дошкольного возраста:</a:t>
            </a:r>
            <a:endParaRPr lang="ru-RU" dirty="0"/>
          </a:p>
          <a:p>
            <a:r>
              <a:rPr lang="ru-RU" dirty="0"/>
              <a:t>Важнейшим условием реализации программы  является создание образовательной среды, и эмоционально комфортной и развивающей для ребенка. Пребывание в детском саду должно доставлять ребенку радость, а образовательные ситуации должны быть увлекательными.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7530"/>
            <a:ext cx="8229600" cy="549863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Главным принципом создания образовательной среды детского сада является сочетание и чередование:</a:t>
            </a:r>
          </a:p>
          <a:p>
            <a:pPr lvl="0" algn="just"/>
            <a:r>
              <a:rPr lang="ru-RU" dirty="0"/>
              <a:t>Ситуаций, в которых ребенок осваивает и учится выполнять нормы и правила, заданные извне (воспитателем, правилами группы, другими участниками образовательного процесса и т.д.) – адаптивная составляющая.</a:t>
            </a:r>
          </a:p>
          <a:p>
            <a:pPr lvl="0" algn="just"/>
            <a:r>
              <a:rPr lang="ru-RU" dirty="0"/>
              <a:t>Ситуаций, в которых ребенок активен, и сам задает нормы и правила, выбирает материал, партнера, способ деятельности, придумывает правила игры и т.д. – пространство детской инициативы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Главной задачей при проектировании образовательного пространства детского сада является грамотное сочетание, мера ситуаций разного характера, их вариативность в опыте ребенка.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12628"/>
              </p:ext>
            </p:extLst>
          </p:nvPr>
        </p:nvGraphicFramePr>
        <p:xfrm>
          <a:off x="0" y="-36617"/>
          <a:ext cx="9143999" cy="68946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9986"/>
                <a:gridCol w="5827834"/>
                <a:gridCol w="1726179"/>
              </a:tblGrid>
              <a:tr h="1158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А - Адаптивные ситуации (освоение и принятие норм и правил)</a:t>
                      </a:r>
                      <a:endParaRPr lang="ru-RU" sz="1400" b="1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 – Промежуточные ситуации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А ------ Х1 ------ Х2 ------ Х3 ------ И</a:t>
                      </a:r>
                      <a:endParaRPr lang="ru-RU" sz="14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cs typeface="Times New Roman"/>
                        </a:rPr>
                        <a:t>И - Ситуации инициативы, личной активности</a:t>
                      </a:r>
                      <a:endParaRPr lang="ru-RU" sz="1400" b="1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77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Включение ребенка в общие события, игры, мероприятия в качестве участника.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Выполнение правил группы.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Выполнение правил, связанных с безопасностью (правила выхода за границу группы, выхода на прогулку, перемещения по группе и т.д.).</a:t>
                      </a:r>
                      <a:endParaRPr lang="ru-RU" sz="14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Х1 – частичная самостоятельность ребенка внутри заданных рамок.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Примеры: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- Ребенок активно включается с игру, организованную воспитателем, однако внутри игры может проявить большое разнообразие действий. Для этого игра должна носить не жесткий, не полностью определенный  характер.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cs typeface="Times New Roman"/>
                        </a:rPr>
                        <a:t>Общее </a:t>
                      </a: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событие, праздник, задающий вариативность детских поведений и действий (не сценарный характер события)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Х2 – ребенок выбирает среди заданных, определенных извне вариантов.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Примеры: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- Выбор занятия среди нескольких возможных в группе (рисование, лепка, создание новогодних игрушек и т.д.).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время тематической совместной деятельности ребенок выбирает материал для создания собственной работы, сюжет, способ работы, время работы и т.д.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cs typeface="Times New Roman"/>
                        </a:rPr>
                        <a:t>Х3 </a:t>
                      </a: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– ребенок действует по собственной инициативе, однако согласовывает свои действия с партнерами по игре, по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Примеры: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- Ребенок придумывает игру и приглашает играть в нее товарищей, воспитателя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Разворачивается в режиме длительной свободной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Поддерживается посредством обеспечения различных вариантов предъявления продуктов детской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Ситуация детской инициативы всегда характеризуется большой вариативностью созданных детьми продуктов, темпа и времени работы, места работы, тематики и т.д.</a:t>
                      </a:r>
                      <a:endParaRPr lang="ru-RU" sz="14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057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Организационный раздел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6600"/>
                </a:solidFill>
              </a:rPr>
              <a:t>Виды деятельности</a:t>
            </a:r>
          </a:p>
          <a:p>
            <a:r>
              <a:rPr lang="ru-RU" sz="2800" b="1" dirty="0" smtClean="0">
                <a:solidFill>
                  <a:srgbClr val="000090"/>
                </a:solidFill>
              </a:rPr>
              <a:t>Игровая </a:t>
            </a:r>
            <a:r>
              <a:rPr lang="ru-RU" sz="2800" b="1" dirty="0">
                <a:solidFill>
                  <a:srgbClr val="000090"/>
                </a:solidFill>
              </a:rPr>
              <a:t>деятельность</a:t>
            </a:r>
            <a:endParaRPr lang="ru-RU" sz="2800" b="1" dirty="0">
              <a:solidFill>
                <a:srgbClr val="000090"/>
              </a:solidFill>
            </a:endParaRPr>
          </a:p>
          <a:p>
            <a:r>
              <a:rPr lang="ru-RU" sz="2800" b="1" dirty="0">
                <a:solidFill>
                  <a:srgbClr val="000090"/>
                </a:solidFill>
              </a:rPr>
              <a:t>Физическая активность</a:t>
            </a:r>
          </a:p>
          <a:p>
            <a:r>
              <a:rPr lang="ru-RU" sz="2800" b="1" dirty="0">
                <a:solidFill>
                  <a:srgbClr val="000090"/>
                </a:solidFill>
              </a:rPr>
              <a:t>Творческая деятельность и самовыражение </a:t>
            </a:r>
            <a:endParaRPr lang="ru-RU" sz="2800" b="1" dirty="0">
              <a:solidFill>
                <a:srgbClr val="000090"/>
              </a:solidFill>
            </a:endParaRPr>
          </a:p>
          <a:p>
            <a:r>
              <a:rPr lang="ru-RU" sz="2800" b="1" dirty="0">
                <a:solidFill>
                  <a:srgbClr val="000090"/>
                </a:solidFill>
              </a:rPr>
              <a:t>Проектная деятельность</a:t>
            </a:r>
            <a:endParaRPr lang="ru-RU" sz="2800" b="1" dirty="0">
              <a:solidFill>
                <a:srgbClr val="000090"/>
              </a:solidFill>
            </a:endParaRPr>
          </a:p>
          <a:p>
            <a:r>
              <a:rPr lang="ru-RU" sz="2800" b="1" dirty="0">
                <a:solidFill>
                  <a:srgbClr val="000090"/>
                </a:solidFill>
              </a:rPr>
              <a:t>Образование в режимных моментах</a:t>
            </a:r>
            <a:endParaRPr lang="ru-RU" sz="2800" b="1" dirty="0">
              <a:solidFill>
                <a:srgbClr val="00009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Ключевые требования при планировании образовательной деятельности </a:t>
            </a:r>
            <a:endParaRPr lang="ru-RU" sz="28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ru-RU" dirty="0"/>
              <a:t>баланс между обучением и свободной игрой детей, </a:t>
            </a:r>
            <a:endParaRPr lang="ru-RU" sz="2400" dirty="0"/>
          </a:p>
          <a:p>
            <a:pPr lvl="1"/>
            <a:r>
              <a:rPr lang="ru-RU" dirty="0"/>
              <a:t>баланс между  деятельностью, инициированной взрослыми и инициированными самими детьми,</a:t>
            </a:r>
            <a:endParaRPr lang="ru-RU" sz="2400" dirty="0"/>
          </a:p>
          <a:p>
            <a:pPr lvl="1"/>
            <a:r>
              <a:rPr lang="ru-RU" dirty="0"/>
              <a:t>баланс между подражанием и творческим действием,</a:t>
            </a:r>
            <a:endParaRPr lang="ru-RU" sz="2400" dirty="0"/>
          </a:p>
          <a:p>
            <a:pPr lvl="1"/>
            <a:r>
              <a:rPr lang="ru-RU" dirty="0"/>
              <a:t>понятные нормы и границы,  теплые отношения между взрослыми и детьми. 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55864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основе планирования лежат образовательные задачи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Образовательные задачи должны быть сквозными, решаться в постоянном режиме, в любой ситуации, этому способствующей.  Поэтому образовательные задачи планируются на год для каждой возрастной группы, еженедельно воспитательные задачи планировать нет необходимости.</a:t>
            </a:r>
          </a:p>
          <a:p>
            <a:r>
              <a:rPr lang="ru-RU" dirty="0"/>
              <a:t>На неделю необходимо планировать обучающие и развивающие задачи. Формулировка задач должна быть понятна всем участникам образовательного процесса, в том числе и родителям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Принцип последовательности. </a:t>
            </a:r>
            <a:r>
              <a:rPr lang="ru-RU" dirty="0"/>
              <a:t> В основе – отход от формального параллельного планирования с большими временными затратами на написание планов к последовательному (сквозному) планированию образовательной деятельности с </a:t>
            </a:r>
            <a:r>
              <a:rPr lang="ru-RU" dirty="0" smtClean="0"/>
              <a:t>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Принцип интеграции. </a:t>
            </a:r>
            <a:r>
              <a:rPr lang="ru-RU" dirty="0"/>
              <a:t>В основе</a:t>
            </a:r>
            <a:r>
              <a:rPr lang="ru-RU" b="1" dirty="0"/>
              <a:t> </a:t>
            </a:r>
            <a:r>
              <a:rPr lang="ru-RU" dirty="0"/>
              <a:t>- установление системных связей между образовательными задачами разных образовательных областей через их дополнение и взаимное обогащение.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Комплексно-тематический принцип. </a:t>
            </a:r>
            <a:r>
              <a:rPr lang="ru-RU" dirty="0"/>
              <a:t>В основе принципа лежит выбор определенной темы в соответствии  с интересами и возможностями детей. Событийная организация образовательной деятельности в условиях комплексно-тематического планирования расширяет многочисленные возможности для детской практики, экспериментирования, развития основных навыков, понятийного мышления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 txBox="1">
            <a:spLocks/>
          </p:cNvSpPr>
          <p:nvPr/>
        </p:nvSpPr>
        <p:spPr>
          <a:xfrm>
            <a:off x="344822" y="289755"/>
            <a:ext cx="8229600" cy="1524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708358"/>
            <a:ext cx="8229600" cy="441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344822" y="241892"/>
            <a:ext cx="8229600" cy="1239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210674"/>
            <a:ext cx="8229600" cy="441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19" y="4637572"/>
            <a:ext cx="2924954" cy="21146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171" y="2328205"/>
            <a:ext cx="3008101" cy="208765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221" y="2328204"/>
            <a:ext cx="2885552" cy="2087653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5" y="2328204"/>
            <a:ext cx="2959254" cy="2087653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403" y="4622849"/>
            <a:ext cx="2969870" cy="2224536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5" y="4637572"/>
            <a:ext cx="3049424" cy="20292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64252" y="11366"/>
            <a:ext cx="5995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0"/>
                </a:solidFill>
              </a:rPr>
              <a:t>Обеспечить в детском саду </a:t>
            </a:r>
            <a:r>
              <a:rPr lang="ru-RU" sz="2400" b="1" dirty="0" smtClean="0">
                <a:solidFill>
                  <a:srgbClr val="000090"/>
                </a:solidFill>
              </a:rPr>
              <a:t>благополучную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социальную </a:t>
            </a:r>
            <a:r>
              <a:rPr lang="ru-RU" sz="2400" b="1" dirty="0">
                <a:solidFill>
                  <a:srgbClr val="FF0000"/>
                </a:solidFill>
              </a:rPr>
              <a:t>ситуацию развития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0"/>
                </a:solidFill>
              </a:rPr>
              <a:t>дошкольника</a:t>
            </a:r>
            <a:r>
              <a:rPr lang="ru-RU" sz="2400" b="1" dirty="0">
                <a:solidFill>
                  <a:srgbClr val="000090"/>
                </a:solidFill>
              </a:rPr>
              <a:t>. 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1108193"/>
            <a:ext cx="820909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0"/>
                </a:solidFill>
              </a:rPr>
              <a:t>С</a:t>
            </a:r>
            <a:r>
              <a:rPr lang="ru-RU" sz="2400" b="1" dirty="0" smtClean="0">
                <a:solidFill>
                  <a:srgbClr val="000090"/>
                </a:solidFill>
              </a:rPr>
              <a:t>итуация</a:t>
            </a:r>
            <a:r>
              <a:rPr lang="ru-RU" sz="2400" b="1" dirty="0">
                <a:solidFill>
                  <a:srgbClr val="000090"/>
                </a:solidFill>
              </a:rPr>
              <a:t>, в которой создан соответствующий уклад, есть возможность для разворачивания всех деятельностей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8824"/>
            <a:ext cx="8229600" cy="642470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Проектируя события, необходимо учитывать следующие принципиальные моменты:</a:t>
            </a:r>
          </a:p>
          <a:p>
            <a:pPr lvl="0"/>
            <a:r>
              <a:rPr lang="ru-RU" dirty="0"/>
              <a:t>В основе события лежит проблемная (игровая) ситуация, актуальная для детей и мотивирующая их на пробы, игры, исследования, открытие нового. Ситуация должна лежать в зоне ближайшего развития, то есть быть актуальной, но не простой, не открываться сразу.</a:t>
            </a:r>
          </a:p>
          <a:p>
            <a:pPr lvl="0"/>
            <a:r>
              <a:rPr lang="ru-RU" dirty="0"/>
              <a:t>Планируя событие, необходимо задать множество мест детской инициативы, возможностей выбирать. Это означает, что событие не может быть </a:t>
            </a:r>
            <a:r>
              <a:rPr lang="ru-RU" dirty="0" err="1"/>
              <a:t>сценировано</a:t>
            </a:r>
            <a:r>
              <a:rPr lang="ru-RU" dirty="0"/>
              <a:t> и однозначно определено. Событие задается </a:t>
            </a:r>
            <a:r>
              <a:rPr lang="ru-RU" dirty="0" err="1"/>
              <a:t>рамочно</a:t>
            </a:r>
            <a:r>
              <a:rPr lang="ru-RU" dirty="0"/>
              <a:t>, общей темой или сюжетом, так, чтобы внутри него были возможны неожиданные детские ходы, проекты, действия.</a:t>
            </a:r>
          </a:p>
          <a:p>
            <a:pPr lvl="0"/>
            <a:r>
              <a:rPr lang="ru-RU" dirty="0"/>
              <a:t>Событие разворачивается в разнообразной деятельности, дети действуют в малых и больших группах, работают индивидуально.</a:t>
            </a:r>
          </a:p>
          <a:p>
            <a:pPr lvl="0"/>
            <a:r>
              <a:rPr lang="ru-RU" dirty="0"/>
              <a:t>Тематика событий вытекает, с одной стороны, из графика работы детского сада (общие праздники или традиционные для учреждения события), с другой – из соображений поддержки интереса детей. Это значит, что часть событий в плане работы детского сада возникает спонтанно, для этого необходимо оставлять время. Важно следить за разнообразим событий, они должны касаться различных сфер развития и предметных областей, способов деятельности (наблюдение, экспериментирование, проект, игра и т.д.).</a:t>
            </a:r>
          </a:p>
          <a:p>
            <a:pPr lvl="0"/>
            <a:r>
              <a:rPr lang="ru-RU" dirty="0"/>
              <a:t>В основе события лежит совместная деятельность взрослых и детей, но не монологическая речь воспитателя.</a:t>
            </a:r>
          </a:p>
          <a:p>
            <a:r>
              <a:rPr lang="ru-RU" dirty="0"/>
              <a:t>Событие содержит момент предъявления результатов деятельности групп детей, совместное обсуждение, проговаривание достижений и трудностей. Обсуждение полезно проводить в кругу, так, чтобы дети видели лица и реакции друг друга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календарно </a:t>
            </a:r>
            <a:r>
              <a:rPr lang="ru-RU" dirty="0" smtClean="0"/>
              <a:t>–</a:t>
            </a:r>
            <a:r>
              <a:rPr lang="ru-RU" dirty="0" smtClean="0"/>
              <a:t> тематического планирования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48790"/>
              </p:ext>
            </p:extLst>
          </p:nvPr>
        </p:nvGraphicFramePr>
        <p:xfrm>
          <a:off x="301579" y="1638299"/>
          <a:ext cx="8576322" cy="487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Документ" r:id="rId4" imgW="6299200" imgH="3581400" progId="Word.Document.12">
                  <p:link updateAutomatic="1"/>
                </p:oleObj>
              </mc:Choice>
              <mc:Fallback>
                <p:oleObj name="Документ" r:id="rId4" imgW="6299200" imgH="3581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579" y="1638299"/>
                        <a:ext cx="8576322" cy="487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90"/>
                </a:solidFill>
              </a:rPr>
              <a:t>4.3.  Примерный распорядок дня в соответствии с режимом пребывания детей в учреждении</a:t>
            </a:r>
            <a:r>
              <a:rPr lang="ru-RU" sz="2800" dirty="0">
                <a:solidFill>
                  <a:srgbClr val="000090"/>
                </a:solidFill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20082"/>
              </p:ext>
            </p:extLst>
          </p:nvPr>
        </p:nvGraphicFramePr>
        <p:xfrm>
          <a:off x="457200" y="1417638"/>
          <a:ext cx="840291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Документ" r:id="rId4" imgW="6299200" imgH="5257800" progId="Word.Document.12">
                  <p:link updateAutomatic="1"/>
                </p:oleObj>
              </mc:Choice>
              <mc:Fallback>
                <p:oleObj name="Документ" r:id="rId4" imgW="6299200" imgH="525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402918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90"/>
                </a:solidFill>
              </a:rPr>
              <a:t>4.5. Взаимодействие с родителями</a:t>
            </a:r>
            <a:r>
              <a:rPr lang="ru-RU" sz="2800" dirty="0">
                <a:solidFill>
                  <a:srgbClr val="000090"/>
                </a:solidFill>
              </a:rPr>
              <a:t/>
            </a:r>
            <a:br>
              <a:rPr lang="ru-RU" sz="2800" dirty="0">
                <a:solidFill>
                  <a:srgbClr val="000090"/>
                </a:solidFill>
              </a:rPr>
            </a:br>
            <a:endParaRPr lang="ru-RU" sz="2800" dirty="0">
              <a:solidFill>
                <a:srgbClr val="00009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607789"/>
              </p:ext>
            </p:extLst>
          </p:nvPr>
        </p:nvGraphicFramePr>
        <p:xfrm>
          <a:off x="489828" y="1168400"/>
          <a:ext cx="8196972" cy="574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Документ" r:id="rId4" imgW="6223000" imgH="4521200" progId="Word.Document.12">
                  <p:link updateAutomatic="1"/>
                </p:oleObj>
              </mc:Choice>
              <mc:Fallback>
                <p:oleObj name="Документ" r:id="rId4" imgW="6223000" imgH="4521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828" y="1168400"/>
                        <a:ext cx="8196972" cy="5744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5. Система условий реализации основной образовательной программы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5.1. Кадровые условия реализации программы</a:t>
            </a:r>
            <a:endParaRPr lang="ru-RU" dirty="0"/>
          </a:p>
          <a:p>
            <a:r>
              <a:rPr lang="ru-RU" dirty="0"/>
              <a:t>Штатное расписание  образовательной организацией формируется самостоятельно.</a:t>
            </a:r>
          </a:p>
          <a:p>
            <a:r>
              <a:rPr lang="ru-RU" dirty="0"/>
              <a:t>Реализация Программы осуществляется: </a:t>
            </a:r>
          </a:p>
          <a:p>
            <a:r>
              <a:rPr lang="ru-RU" dirty="0"/>
              <a:t>1) воспитателями в течение всего времени пребывания воспитанников в Организации. Каждая группа должна непрерывно сопровождаться одним или более воспитателем.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Роль педагогов в организации различных видов деятельности.</a:t>
            </a: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63647"/>
              </p:ext>
            </p:extLst>
          </p:nvPr>
        </p:nvGraphicFramePr>
        <p:xfrm>
          <a:off x="597647" y="1706245"/>
          <a:ext cx="8231267" cy="483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Документ" r:id="rId4" imgW="6299200" imgH="2730500" progId="Word.Document.12">
                  <p:link updateAutomatic="1"/>
                </p:oleObj>
              </mc:Choice>
              <mc:Fallback>
                <p:oleObj name="Документ" r:id="rId4" imgW="6299200" imgH="2730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647" y="1706245"/>
                        <a:ext cx="8231267" cy="483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23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09750" y="366752"/>
            <a:ext cx="5921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Педагогическая диагностика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958780"/>
              </p:ext>
            </p:extLst>
          </p:nvPr>
        </p:nvGraphicFramePr>
        <p:xfrm>
          <a:off x="787399" y="1460500"/>
          <a:ext cx="7625347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Документ" r:id="rId5" imgW="6299200" imgH="1397000" progId="Word.Document.12">
                  <p:link updateAutomatic="1"/>
                </p:oleObj>
              </mc:Choice>
              <mc:Fallback>
                <p:oleObj name="Документ" r:id="rId5" imgW="6299200" imgH="1397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7399" y="1460500"/>
                        <a:ext cx="7625347" cy="182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23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6875" y="889843"/>
            <a:ext cx="812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000090"/>
                </a:solidFill>
              </a:rPr>
              <a:t>Карта наблюдения должна позволять анализировать развитие ребенка не в сравнении с другими членами группы, а в сопоставлении с самим собой во временной динамике. Карта содержит показатели, характеризующие обе составляющие становления самостоятельности: освоение и принятие норм и, с другой стороны, инициатива, умение выбирать. </a:t>
            </a:r>
          </a:p>
          <a:p>
            <a:pPr lvl="0" algn="just"/>
            <a:r>
              <a:rPr lang="ru-RU" sz="2400" b="1" dirty="0">
                <a:solidFill>
                  <a:srgbClr val="000090"/>
                </a:solidFill>
              </a:rPr>
              <a:t>Записи и пометки в данных документах становятся основанием для изменения среды, для инициации событий в жизни группы.</a:t>
            </a:r>
          </a:p>
          <a:p>
            <a:pPr lvl="0" algn="just"/>
            <a:r>
              <a:rPr lang="ru-RU" sz="2400" b="1" dirty="0">
                <a:solidFill>
                  <a:srgbClr val="000090"/>
                </a:solidFill>
              </a:rPr>
              <a:t>Образовательное пространство строится как сочетание разнообразных ситуаций. Для мониторинга качества образовательных условий может быть произведена оценка в соответствии с заявленной схемой.</a:t>
            </a:r>
          </a:p>
        </p:txBody>
      </p:sp>
    </p:spTree>
    <p:extLst>
      <p:ext uri="{BB962C8B-B14F-4D97-AF65-F5344CB8AC3E}">
        <p14:creationId xmlns:p14="http://schemas.microsoft.com/office/powerpoint/2010/main" val="87723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0"/>
            <a:ext cx="8229600" cy="580487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0"/>
                </a:solidFill>
              </a:rPr>
              <a:t>По Л.С. Выготскому, социальная ситуация развития </a:t>
            </a:r>
            <a:r>
              <a:rPr lang="ru-RU" b="1" dirty="0" smtClean="0">
                <a:solidFill>
                  <a:srgbClr val="000090"/>
                </a:solidFill>
              </a:rPr>
              <a:t>«определяет </a:t>
            </a:r>
            <a:r>
              <a:rPr lang="ru-RU" b="1" dirty="0">
                <a:solidFill>
                  <a:srgbClr val="000090"/>
                </a:solidFill>
              </a:rPr>
              <a:t>целиком и полностью те формы и тот путь, следуя по которому ребенок приобретает новые свойства личности, черпая их из социальной действительности как из основного источника развития, тот путь, по которому социальное становится </a:t>
            </a:r>
            <a:r>
              <a:rPr lang="ru-RU" b="1" dirty="0" smtClean="0">
                <a:solidFill>
                  <a:srgbClr val="000090"/>
                </a:solidFill>
              </a:rPr>
              <a:t>индивидуальным» </a:t>
            </a:r>
            <a:endParaRPr lang="ru-RU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Исследование представлений педагогов дошкольного образования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000090"/>
                </a:solidFill>
                <a:latin typeface="Arial" charset="0"/>
                <a:cs typeface="Arial" charset="0"/>
              </a:rPr>
              <a:t>178</a:t>
            </a:r>
            <a:r>
              <a:rPr lang="en-US" sz="3000" b="1" dirty="0">
                <a:solidFill>
                  <a:srgbClr val="000090"/>
                </a:solidFill>
                <a:latin typeface="Arial" charset="0"/>
                <a:cs typeface="Arial" charset="0"/>
              </a:rPr>
              <a:t>7</a:t>
            </a:r>
            <a:r>
              <a:rPr lang="ru-RU" sz="3000" b="1" dirty="0">
                <a:solidFill>
                  <a:srgbClr val="000090"/>
                </a:solidFill>
                <a:latin typeface="Arial" charset="0"/>
                <a:cs typeface="Arial" charset="0"/>
              </a:rPr>
              <a:t> респондентов из пяти регионов РФ</a:t>
            </a:r>
          </a:p>
          <a:p>
            <a:pPr algn="ctr"/>
            <a:r>
              <a:rPr lang="ru-RU" sz="3000" b="1" dirty="0">
                <a:solidFill>
                  <a:srgbClr val="000090"/>
                </a:solidFill>
                <a:latin typeface="Arial" charset="0"/>
                <a:cs typeface="Arial" charset="0"/>
              </a:rPr>
              <a:t>Сопоставление представлений о реальной и идеальной ситуациях: существует ли в сознании педагогов разрыв между тем, что есть сейчас, и тем, что должно появиться благодаря стандарту?</a:t>
            </a:r>
          </a:p>
          <a:p>
            <a:pPr algn="ctr"/>
            <a:r>
              <a:rPr lang="ru-RU" sz="3000" b="1" dirty="0">
                <a:solidFill>
                  <a:srgbClr val="000090"/>
                </a:solidFill>
                <a:latin typeface="Arial" charset="0"/>
                <a:cs typeface="Arial" charset="0"/>
              </a:rPr>
              <a:t>Анонимный опрос в электронном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>
            <a:normAutofit fontScale="90000"/>
          </a:bodyPr>
          <a:lstStyle/>
          <a:p>
            <a:r>
              <a:rPr lang="ru-RU" sz="2400" b="1">
                <a:solidFill>
                  <a:srgbClr val="FF0000"/>
                </a:solidFill>
                <a:latin typeface="Arial" charset="0"/>
                <a:cs typeface="Arial" charset="0"/>
              </a:rPr>
              <a:t>Исследование представлений педагогов дошкольного образования: идеальная и реальная ситуации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609600" y="1600200"/>
            <a:ext cx="3886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20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   Должно быть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2000" b="1" dirty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   Имеется сейчас в достаточной мере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Задания на развитие творческого мышления и воображения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Построение образовательной ситуации с учетом детской инициативы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Ситуации выбора деятельности, участников совместной деятельности, материалов 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67023524"/>
              </p:ext>
            </p:extLst>
          </p:nvPr>
        </p:nvGraphicFramePr>
        <p:xfrm>
          <a:off x="4643438" y="1630363"/>
          <a:ext cx="38862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4" imgW="3619500" imgH="4102100" progId="MSGraph.Chart.8">
                  <p:embed followColorScheme="full"/>
                </p:oleObj>
              </mc:Choice>
              <mc:Fallback>
                <p:oleObj name="Диаграмма" r:id="rId4" imgW="3619500" imgH="41021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30363"/>
                        <a:ext cx="3886200" cy="440372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1666875"/>
            <a:ext cx="269875" cy="238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009775"/>
            <a:ext cx="269875" cy="23812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Исследование представлений педагогов дошкольного образования: идеальная и реальная ситуации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1600200"/>
            <a:ext cx="3886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У детей старшего дошкольного возраста преимущественно высокий уровень развития игры</a:t>
            </a:r>
          </a:p>
          <a:p>
            <a:r>
              <a:rPr lang="ru-RU" sz="24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В настоящее время условия для свободной игры детей преимущественно создаются педагогами правильно</a:t>
            </a:r>
            <a:endParaRPr lang="ru-RU" sz="24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08472178"/>
              </p:ext>
            </p:extLst>
          </p:nvPr>
        </p:nvGraphicFramePr>
        <p:xfrm>
          <a:off x="4643438" y="1630363"/>
          <a:ext cx="38862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иаграмма" r:id="rId4" imgW="3619500" imgH="4102100" progId="MSGraph.Chart.8">
                  <p:embed followColorScheme="full"/>
                </p:oleObj>
              </mc:Choice>
              <mc:Fallback>
                <p:oleObj name="Диаграмма" r:id="rId4" imgW="3619500" imgH="41021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30363"/>
                        <a:ext cx="3886200" cy="440372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Исследование представлений педагогов дошкольного образования: идеальная и реальная ситуации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468310" y="2182814"/>
            <a:ext cx="4333877" cy="368300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6200000">
            <a:off x="4414417" y="2240115"/>
            <a:ext cx="4452042" cy="351288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3747" y="2667000"/>
            <a:ext cx="3146425" cy="2635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" charset="0"/>
                <a:cs typeface="Arial" charset="0"/>
              </a:rPr>
              <a:t>Эксперты: ФГОС ДО призван изменить ситуацию в дошкольном образовании, переориентировав его на развитие детской игры, инициативы, культурных средств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2718" y="2555875"/>
            <a:ext cx="3146425" cy="2635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2718" y="2813050"/>
            <a:ext cx="3146425" cy="2635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" charset="0"/>
                <a:cs typeface="Arial" charset="0"/>
              </a:rPr>
              <a:t>Педагоги: О</a:t>
            </a:r>
            <a:r>
              <a:rPr lang="ru-RU" dirty="0" smtClean="0">
                <a:latin typeface="Arial" charset="0"/>
                <a:cs typeface="Arial" charset="0"/>
              </a:rPr>
              <a:t>риентиры, намеченные ФГОС, важны, но реальность им уже соответствует</a:t>
            </a: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Возможные механизмы снижения рисков введения ФГОС ДО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ru-RU" sz="2600" b="1" dirty="0">
                <a:solidFill>
                  <a:srgbClr val="000090"/>
                </a:solidFill>
                <a:latin typeface="Arial" charset="0"/>
                <a:cs typeface="Arial" charset="0"/>
              </a:rPr>
              <a:t>Введение системы повышения квалификации с использованием системы </a:t>
            </a:r>
            <a:r>
              <a:rPr lang="ru-RU" sz="26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стажировочных</a:t>
            </a:r>
            <a:r>
              <a:rPr lang="ru-RU" sz="2600" b="1" dirty="0">
                <a:solidFill>
                  <a:srgbClr val="000090"/>
                </a:solidFill>
                <a:latin typeface="Arial" charset="0"/>
                <a:cs typeface="Arial" charset="0"/>
              </a:rPr>
              <a:t> площадок, где существуют образовательные практики, соответствующие ФГОС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600" b="1" dirty="0">
                <a:solidFill>
                  <a:srgbClr val="000090"/>
                </a:solidFill>
                <a:latin typeface="Arial" charset="0"/>
                <a:cs typeface="Arial" charset="0"/>
              </a:rPr>
              <a:t>Разработка (или адаптация) инструментария оценки образовательной среды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600" b="1" dirty="0">
                <a:solidFill>
                  <a:srgbClr val="000090"/>
                </a:solidFill>
                <a:latin typeface="Arial" charset="0"/>
                <a:cs typeface="Arial" charset="0"/>
              </a:rPr>
              <a:t>Создание независимых институтов оценки качества образования (образовательный аудит)</a:t>
            </a:r>
          </a:p>
        </p:txBody>
      </p:sp>
    </p:spTree>
    <p:extLst>
      <p:ext uri="{BB962C8B-B14F-4D97-AF65-F5344CB8AC3E}">
        <p14:creationId xmlns:p14="http://schemas.microsoft.com/office/powerpoint/2010/main" val="17043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2353</Words>
  <Application>Microsoft Macintosh PowerPoint</Application>
  <PresentationFormat>Экран (4:3)</PresentationFormat>
  <Paragraphs>158</Paragraphs>
  <Slides>37</Slides>
  <Notes>3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Ссылки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Тема Office</vt:lpstr>
      <vt:lpstr>\\localhost\Users\natamaxima\Desktop\Macintosh HD:Users:natamaxima:Desktop:дошколка:Конструктор ООП ДО ..docx!OLE_LINK1</vt:lpstr>
      <vt:lpstr>\\localhost\Users\natamaxima\Desktop\Macintosh HD:Users:natamaxima:Desktop:дошколка:Конструктор ООП ДО ..docx!OLE_LINK2</vt:lpstr>
      <vt:lpstr>\\localhost\Users\natamaxima\Desktop\Macintosh HD:Users:natamaxima:Desktop:дошколка:Конструктор ООП ДО ..docx!OLE_LINK3</vt:lpstr>
      <vt:lpstr>\\localhost\Users\natamaxima\Desktop\Macintosh HD:Users:natamaxima:Desktop:Рабочий стол:Ростов:Конструктор  основной образовательной программы для дошкольных образовательных организаций.docx!OLE_LINK4</vt:lpstr>
      <vt:lpstr>Macintosh HD:Users:natamaxima:Desktop:Рабочий стол:Ростов:Конструктор  основной образовательной программы для дошкольных образовательных организаций.docx!OLE_LINK6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представлений педагогов дошкольного образования</vt:lpstr>
      <vt:lpstr>Исследование представлений педагогов дошкольного образования: идеальная и реальная ситуации</vt:lpstr>
      <vt:lpstr>Исследование представлений педагогов дошкольного образования: идеальная и реальная ситуации</vt:lpstr>
      <vt:lpstr>Исследование представлений педагогов дошкольного образования: идеальная и реальная ситуации</vt:lpstr>
      <vt:lpstr>Возможные механизмы снижения рисков введения ФГОС ДО</vt:lpstr>
      <vt:lpstr>Нормативные акты, регламентирующие деятельность дошкольных образовательных организаций </vt:lpstr>
      <vt:lpstr>ТРЕБОВАНИЯ К СТРУКТУРЕ ОБРАЗОВАТЕЛЬНОЙ ПРОГРАММЫ  ДОШКОЛЬНОГО ОБРАЗОВАНИЯ И ЕЕ ОБЪЕМУ  </vt:lpstr>
      <vt:lpstr>Презентация PowerPoint</vt:lpstr>
      <vt:lpstr>Презентация PowerPoint</vt:lpstr>
      <vt:lpstr>Презентация PowerPoint</vt:lpstr>
      <vt:lpstr>Конструктор ООП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Организационный раздел </vt:lpstr>
      <vt:lpstr>Ключевые требования при планировании образовательной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календарно – тематического планирования</vt:lpstr>
      <vt:lpstr>4.3.  Примерный распорядок дня в соответствии с режимом пребывания детей в учреждении </vt:lpstr>
      <vt:lpstr>4.5. Взаимодействие с родителями </vt:lpstr>
      <vt:lpstr>5. Система условий реализации основной образовательной программы </vt:lpstr>
      <vt:lpstr>Роль педагогов в организации различных видов деятельности. </vt:lpstr>
      <vt:lpstr>Презентация PowerPoint</vt:lpstr>
      <vt:lpstr>Презентация PowerPoint</vt:lpstr>
    </vt:vector>
  </TitlesOfParts>
  <Company>nata.maixma@gmail.com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Шадрина</dc:creator>
  <cp:lastModifiedBy>Наталья Шадрина</cp:lastModifiedBy>
  <cp:revision>6</cp:revision>
  <dcterms:created xsi:type="dcterms:W3CDTF">2014-04-04T14:10:41Z</dcterms:created>
  <dcterms:modified xsi:type="dcterms:W3CDTF">2014-04-04T15:08:14Z</dcterms:modified>
</cp:coreProperties>
</file>