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2" r:id="rId4"/>
    <p:sldId id="273" r:id="rId5"/>
    <p:sldId id="274" r:id="rId6"/>
    <p:sldId id="276" r:id="rId7"/>
    <p:sldId id="277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maxima:Downloads:export-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maxima:Downloads:export-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maxima:Downloads:export-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maxima:Downloads:export-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analytic!$C$1:$C$2</c:f>
              <c:strCache>
                <c:ptCount val="1"/>
                <c:pt idx="0">
                  <c:v>Автоматизированный расчет. ННШ: Развитие самостоятельности школ Доля общеобразовательных учреждений, в которых созданы органы государственно-общественного управления учреждения (от общего числа общеобразовательных учреждений), в том числе:</c:v>
                </c:pt>
              </c:strCache>
            </c:strRef>
          </c:tx>
          <c:invertIfNegative val="0"/>
          <c:cat>
            <c:strRef>
              <c:f>analytic!$B$3:$B$46</c:f>
              <c:strCache>
                <c:ptCount val="43"/>
                <c:pt idx="0">
                  <c:v>Аларский район</c:v>
                </c:pt>
                <c:pt idx="1">
                  <c:v>Балаганский район</c:v>
                </c:pt>
                <c:pt idx="2">
                  <c:v>Баяндаевский район</c:v>
                </c:pt>
                <c:pt idx="3">
                  <c:v>Боханский район</c:v>
                </c:pt>
                <c:pt idx="4">
                  <c:v>Братский район</c:v>
                </c:pt>
                <c:pt idx="5">
                  <c:v>город Ангарск</c:v>
                </c:pt>
                <c:pt idx="6">
                  <c:v>город Бодайбо и район</c:v>
                </c:pt>
                <c:pt idx="7">
                  <c:v>город Братск</c:v>
                </c:pt>
                <c:pt idx="8">
                  <c:v>город Зима</c:v>
                </c:pt>
                <c:pt idx="9">
                  <c:v>город Иркутск</c:v>
                </c:pt>
                <c:pt idx="10">
                  <c:v>город Саянск</c:v>
                </c:pt>
                <c:pt idx="11">
                  <c:v>город Свирск</c:v>
                </c:pt>
                <c:pt idx="12">
                  <c:v>город Тулун</c:v>
                </c:pt>
                <c:pt idx="13">
                  <c:v>город Усолье-Сибирское</c:v>
                </c:pt>
                <c:pt idx="14">
                  <c:v>город Усть-Илимск</c:v>
                </c:pt>
                <c:pt idx="15">
                  <c:v>город Черемхово</c:v>
                </c:pt>
                <c:pt idx="16">
                  <c:v>Жигаловский район</c:v>
                </c:pt>
                <c:pt idx="17">
                  <c:v>Заларинский район</c:v>
                </c:pt>
                <c:pt idx="18">
                  <c:v>Зиминский район</c:v>
                </c:pt>
                <c:pt idx="19">
                  <c:v>Иркутский район</c:v>
                </c:pt>
                <c:pt idx="20">
                  <c:v>Казачинско-Ленский район</c:v>
                </c:pt>
                <c:pt idx="21">
                  <c:v>Катангский район</c:v>
                </c:pt>
                <c:pt idx="22">
                  <c:v>Качугский район</c:v>
                </c:pt>
                <c:pt idx="23">
                  <c:v>Киренский район</c:v>
                </c:pt>
                <c:pt idx="24">
                  <c:v>Куйтунский район</c:v>
                </c:pt>
                <c:pt idx="25">
                  <c:v>Мамско-Чуйский район</c:v>
                </c:pt>
                <c:pt idx="26">
                  <c:v>Нижнеилимский район</c:v>
                </c:pt>
                <c:pt idx="27">
                  <c:v>Нижнеудинский район</c:v>
                </c:pt>
                <c:pt idx="28">
                  <c:v>Нукутский район</c:v>
                </c:pt>
                <c:pt idx="29">
                  <c:v>Ольхонский район</c:v>
                </c:pt>
                <c:pt idx="30">
                  <c:v>Осинский район</c:v>
                </c:pt>
                <c:pt idx="31">
                  <c:v>Слюдянский район</c:v>
                </c:pt>
                <c:pt idx="32">
                  <c:v>Тайшетский район</c:v>
                </c:pt>
                <c:pt idx="33">
                  <c:v>Тулунский район</c:v>
                </c:pt>
                <c:pt idx="34">
                  <c:v>Усольский район</c:v>
                </c:pt>
                <c:pt idx="35">
                  <c:v>Усть-Илимский район</c:v>
                </c:pt>
                <c:pt idx="36">
                  <c:v>Усть-Кутский район</c:v>
                </c:pt>
                <c:pt idx="37">
                  <c:v>Усть-Удинский район</c:v>
                </c:pt>
                <c:pt idx="39">
                  <c:v>Черемховский район</c:v>
                </c:pt>
                <c:pt idx="40">
                  <c:v>Чунский район</c:v>
                </c:pt>
                <c:pt idx="41">
                  <c:v>Шелеховский район</c:v>
                </c:pt>
                <c:pt idx="42">
                  <c:v>Эхирит-Булагатский район</c:v>
                </c:pt>
              </c:strCache>
            </c:strRef>
          </c:cat>
          <c:val>
            <c:numRef>
              <c:f>analytic!$C$3:$C$46</c:f>
              <c:numCache>
                <c:formatCode>0%</c:formatCode>
                <c:ptCount val="44"/>
                <c:pt idx="0">
                  <c:v>0.894736842105263</c:v>
                </c:pt>
                <c:pt idx="1">
                  <c:v>1.0</c:v>
                </c:pt>
                <c:pt idx="2">
                  <c:v>0.785714285714286</c:v>
                </c:pt>
                <c:pt idx="3">
                  <c:v>0.473684210526316</c:v>
                </c:pt>
                <c:pt idx="4">
                  <c:v>0.729166666666667</c:v>
                </c:pt>
                <c:pt idx="5">
                  <c:v>0.75</c:v>
                </c:pt>
                <c:pt idx="6">
                  <c:v>0.833333333333333</c:v>
                </c:pt>
                <c:pt idx="7">
                  <c:v>0.880952380952381</c:v>
                </c:pt>
                <c:pt idx="8">
                  <c:v>1.0</c:v>
                </c:pt>
                <c:pt idx="9">
                  <c:v>0.932432432432432</c:v>
                </c:pt>
                <c:pt idx="10">
                  <c:v>0.875</c:v>
                </c:pt>
                <c:pt idx="11">
                  <c:v>0.5</c:v>
                </c:pt>
                <c:pt idx="12">
                  <c:v>1.0</c:v>
                </c:pt>
                <c:pt idx="13">
                  <c:v>0.882352941176471</c:v>
                </c:pt>
                <c:pt idx="14">
                  <c:v>1.0</c:v>
                </c:pt>
                <c:pt idx="15">
                  <c:v>1.0</c:v>
                </c:pt>
                <c:pt idx="16">
                  <c:v>0.5</c:v>
                </c:pt>
                <c:pt idx="17">
                  <c:v>0.512820512820513</c:v>
                </c:pt>
                <c:pt idx="18">
                  <c:v>0.611111111111111</c:v>
                </c:pt>
                <c:pt idx="19">
                  <c:v>0.975609756097561</c:v>
                </c:pt>
                <c:pt idx="20">
                  <c:v>0.6</c:v>
                </c:pt>
                <c:pt idx="21">
                  <c:v>1.0</c:v>
                </c:pt>
                <c:pt idx="22">
                  <c:v>0.34375</c:v>
                </c:pt>
                <c:pt idx="23">
                  <c:v>0.458333333333333</c:v>
                </c:pt>
                <c:pt idx="24">
                  <c:v>0.807692307692308</c:v>
                </c:pt>
                <c:pt idx="25">
                  <c:v>0.166666666666667</c:v>
                </c:pt>
                <c:pt idx="26">
                  <c:v>0.92</c:v>
                </c:pt>
                <c:pt idx="27">
                  <c:v>0.9</c:v>
                </c:pt>
                <c:pt idx="28">
                  <c:v>0.875</c:v>
                </c:pt>
                <c:pt idx="29">
                  <c:v>0.777777777777778</c:v>
                </c:pt>
                <c:pt idx="30">
                  <c:v>0.947368421052632</c:v>
                </c:pt>
                <c:pt idx="31">
                  <c:v>0.789473684210526</c:v>
                </c:pt>
                <c:pt idx="32">
                  <c:v>0.974358974358974</c:v>
                </c:pt>
                <c:pt idx="33">
                  <c:v>0.96875</c:v>
                </c:pt>
                <c:pt idx="34">
                  <c:v>0.95</c:v>
                </c:pt>
                <c:pt idx="35">
                  <c:v>0.909090909090909</c:v>
                </c:pt>
                <c:pt idx="36">
                  <c:v>0.521739130434783</c:v>
                </c:pt>
                <c:pt idx="37">
                  <c:v>0.7</c:v>
                </c:pt>
                <c:pt idx="38">
                  <c:v>0.0</c:v>
                </c:pt>
                <c:pt idx="39">
                  <c:v>0.636363636363636</c:v>
                </c:pt>
                <c:pt idx="40">
                  <c:v>0.633333333333333</c:v>
                </c:pt>
                <c:pt idx="41">
                  <c:v>0.944444444444444</c:v>
                </c:pt>
                <c:pt idx="42">
                  <c:v>0.724137931034483</c:v>
                </c:pt>
                <c:pt idx="43">
                  <c:v>0.734569836293974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9979048"/>
        <c:axId val="2129982264"/>
        <c:axId val="0"/>
      </c:bar3DChart>
      <c:catAx>
        <c:axId val="2129979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9982264"/>
        <c:crosses val="autoZero"/>
        <c:auto val="1"/>
        <c:lblAlgn val="ctr"/>
        <c:lblOffset val="100"/>
        <c:noMultiLvlLbl val="0"/>
      </c:catAx>
      <c:valAx>
        <c:axId val="2129982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9979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analytic!$C$2</c:f>
              <c:strCache>
                <c:ptCount val="1"/>
                <c:pt idx="0">
                  <c:v>Доля общеобразовательных учреждений, в которых созданы органы государственно-общественного управления учреждения (от общего числа общеобразовательных учреждений), в том числе:</c:v>
                </c:pt>
              </c:strCache>
            </c:strRef>
          </c:tx>
          <c:invertIfNegative val="0"/>
          <c:cat>
            <c:strRef>
              <c:f>analytic!$A$3:$B$6</c:f>
              <c:strCache>
                <c:ptCount val="4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 </c:v>
                </c:pt>
                <c:pt idx="3">
                  <c:v>Кемеровская область</c:v>
                </c:pt>
              </c:strCache>
            </c:strRef>
          </c:cat>
          <c:val>
            <c:numRef>
              <c:f>analytic!$C$3:$C$6</c:f>
              <c:numCache>
                <c:formatCode>0%</c:formatCode>
                <c:ptCount val="4"/>
                <c:pt idx="0">
                  <c:v>0.969405594405594</c:v>
                </c:pt>
                <c:pt idx="1">
                  <c:v>0.859060402684564</c:v>
                </c:pt>
                <c:pt idx="2">
                  <c:v>0.784599375650364</c:v>
                </c:pt>
                <c:pt idx="3">
                  <c:v>0.96865671641791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327000"/>
        <c:axId val="2134589768"/>
      </c:barChart>
      <c:catAx>
        <c:axId val="2134327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589768"/>
        <c:crosses val="autoZero"/>
        <c:auto val="1"/>
        <c:lblAlgn val="ctr"/>
        <c:lblOffset val="100"/>
        <c:noMultiLvlLbl val="0"/>
      </c:catAx>
      <c:valAx>
        <c:axId val="2134589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4327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analytic!$C$1:$C$2</c:f>
              <c:strCache>
                <c:ptCount val="1"/>
                <c:pt idx="0">
                  <c:v>Автоматизированный расчет. ННШ: Развитие самостоятельности школ 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(от общего числа общеобразовательных учреждений), в том числе:</c:v>
                </c:pt>
              </c:strCache>
            </c:strRef>
          </c:tx>
          <c:invertIfNegative val="0"/>
          <c:cat>
            <c:strRef>
              <c:f>analytic!$B$3:$B$6</c:f>
              <c:strCache>
                <c:ptCount val="4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 </c:v>
                </c:pt>
                <c:pt idx="3">
                  <c:v>Кемеровская область</c:v>
                </c:pt>
              </c:strCache>
            </c:strRef>
          </c:cat>
          <c:val>
            <c:numRef>
              <c:f>analytic!$C$3:$C$6</c:f>
              <c:numCache>
                <c:formatCode>0%</c:formatCode>
                <c:ptCount val="4"/>
                <c:pt idx="0">
                  <c:v>0.960664335664336</c:v>
                </c:pt>
                <c:pt idx="1">
                  <c:v>0.828859060402685</c:v>
                </c:pt>
                <c:pt idx="2">
                  <c:v>0.852237252861602</c:v>
                </c:pt>
                <c:pt idx="3">
                  <c:v>0.962686567164179</c:v>
                </c:pt>
              </c:numCache>
            </c:numRef>
          </c:val>
        </c:ser>
        <c:ser>
          <c:idx val="1"/>
          <c:order val="1"/>
          <c:tx>
            <c:strRef>
              <c:f>analytic!$D$1:$D$2</c:f>
              <c:strCache>
                <c:ptCount val="1"/>
                <c:pt idx="0">
                  <c:v>Автоматизированный расчет. ННШ: Развитие самостоятельности школ 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и разместили в сети Интернет (от общего числа образовательных учреждений, представивших публичный до</c:v>
                </c:pt>
              </c:strCache>
            </c:strRef>
          </c:tx>
          <c:invertIfNegative val="0"/>
          <c:cat>
            <c:strRef>
              <c:f>analytic!$B$3:$B$6</c:f>
              <c:strCache>
                <c:ptCount val="4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 </c:v>
                </c:pt>
                <c:pt idx="3">
                  <c:v>Кемеровская область</c:v>
                </c:pt>
              </c:strCache>
            </c:strRef>
          </c:cat>
          <c:val>
            <c:numRef>
              <c:f>analytic!$D$3:$D$6</c:f>
              <c:numCache>
                <c:formatCode>0%</c:formatCode>
                <c:ptCount val="4"/>
                <c:pt idx="0">
                  <c:v>0.859872611464968</c:v>
                </c:pt>
                <c:pt idx="1">
                  <c:v>0.222672064777328</c:v>
                </c:pt>
                <c:pt idx="2">
                  <c:v>0.483516483516484</c:v>
                </c:pt>
                <c:pt idx="3">
                  <c:v>0.810852713178295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705160"/>
        <c:axId val="2133890008"/>
      </c:barChart>
      <c:catAx>
        <c:axId val="-2136705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3890008"/>
        <c:crosses val="autoZero"/>
        <c:auto val="1"/>
        <c:lblAlgn val="ctr"/>
        <c:lblOffset val="100"/>
        <c:noMultiLvlLbl val="0"/>
      </c:catAx>
      <c:valAx>
        <c:axId val="2133890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6705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analytic!$C$1:$C$2</c:f>
              <c:strCache>
                <c:ptCount val="1"/>
                <c:pt idx="0">
                  <c:v>Автоматизированный расчет. ННШ: Развитие самостоятельности школ Доля образовательных учреждений учреждения (от общего числа общеобразовательных учреждений), в которых органы государственно-общественного управления принимают участие  в разработке и утверждении иных нормативных правовых актов школы и программ </c:v>
                </c:pt>
              </c:strCache>
            </c:strRef>
          </c:tx>
          <c:invertIfNegative val="0"/>
          <c:cat>
            <c:strRef>
              <c:f>analytic!$B$3:$B$6</c:f>
              <c:strCache>
                <c:ptCount val="4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 </c:v>
                </c:pt>
                <c:pt idx="3">
                  <c:v>Кемеровская область</c:v>
                </c:pt>
              </c:strCache>
            </c:strRef>
          </c:cat>
          <c:val>
            <c:numRef>
              <c:f>analytic!$C$3:$C$6</c:f>
              <c:numCache>
                <c:formatCode>0%</c:formatCode>
                <c:ptCount val="4"/>
                <c:pt idx="0">
                  <c:v>0.743881118881119</c:v>
                </c:pt>
                <c:pt idx="1">
                  <c:v>0.513422818791946</c:v>
                </c:pt>
                <c:pt idx="2">
                  <c:v>0.500520291363163</c:v>
                </c:pt>
                <c:pt idx="3">
                  <c:v>0.543283582089552</c:v>
                </c:pt>
              </c:numCache>
            </c:numRef>
          </c:val>
        </c:ser>
        <c:ser>
          <c:idx val="1"/>
          <c:order val="1"/>
          <c:tx>
            <c:strRef>
              <c:f>analytic!$D$1:$D$2</c:f>
              <c:strCache>
                <c:ptCount val="1"/>
                <c:pt idx="0">
                  <c:v>Автоматизированный расчет. ННШ: Развитие самостоятельности школ Доля образовательных учреждений учреждения (от общего числа общеобразовательных учреждений), в которых взаимодействие с родителями осуществляется посредством постоянно-действующих реальных и виртуальных переговорных площадок (форум на сайте образовательно</c:v>
                </c:pt>
              </c:strCache>
            </c:strRef>
          </c:tx>
          <c:invertIfNegative val="0"/>
          <c:cat>
            <c:strRef>
              <c:f>analytic!$B$3:$B$6</c:f>
              <c:strCache>
                <c:ptCount val="4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 </c:v>
                </c:pt>
                <c:pt idx="3">
                  <c:v>Кемеровская область</c:v>
                </c:pt>
              </c:strCache>
            </c:strRef>
          </c:cat>
          <c:val>
            <c:numRef>
              <c:f>analytic!$D$3:$D$6</c:f>
              <c:numCache>
                <c:formatCode>0%</c:formatCode>
                <c:ptCount val="4"/>
                <c:pt idx="0">
                  <c:v>0.0611888111888112</c:v>
                </c:pt>
                <c:pt idx="1">
                  <c:v>0.0855704697986577</c:v>
                </c:pt>
                <c:pt idx="2">
                  <c:v>0.0353798126951093</c:v>
                </c:pt>
                <c:pt idx="3">
                  <c:v>0.0477611940298507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903464"/>
        <c:axId val="2134375576"/>
      </c:barChart>
      <c:catAx>
        <c:axId val="2133903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375576"/>
        <c:crosses val="autoZero"/>
        <c:auto val="1"/>
        <c:lblAlgn val="ctr"/>
        <c:lblOffset val="100"/>
        <c:noMultiLvlLbl val="0"/>
      </c:catAx>
      <c:valAx>
        <c:axId val="2134375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3903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4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9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0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3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4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7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6A8D-97FA-4542-93A8-941F488D615E}" type="datetimeFigureOut">
              <a:rPr lang="ru-RU" smtClean="0"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E754-3FA2-404C-AFF1-CB1E5FD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%D0%94%D0%BE%D0%BA%D1%83%D0%BC%D0%B5%D0%BD%D1%8225!OLE_LINK4" TargetMode="External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%D0%94%D0%BE%D0%BA%D1%83%D0%BC%D0%B5%D0%BD%D1%8225!OLE_LINK6" TargetMode="External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%D0%94%D0%BE%D0%BA%D1%83%D0%BC%D0%B5%D0%BD%D1%8225!OLE_LINK8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«Организация деятельности Управляющего совета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Шадрина Н.М., заместитель директора АНО института проблем образовательной политики «Эврика»</a:t>
            </a:r>
            <a:endParaRPr lang="ru-RU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55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Кто и как может стать школьным управляющим?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1. Он должен желать стать школьным управляющим.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2. Он должен быть избран, делегирован или кооптирован определенным сообществом или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структурои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(родители, работники школы, учащиеся 3-ей ступени, орган управления образованием).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33950"/>
              </p:ext>
            </p:extLst>
          </p:nvPr>
        </p:nvGraphicFramePr>
        <p:xfrm>
          <a:off x="0" y="74043"/>
          <a:ext cx="9143999" cy="700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165"/>
                <a:gridCol w="466783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Процедура прохождения в </a:t>
                      </a:r>
                      <a:endParaRPr lang="bg-BG" dirty="0" smtClean="0"/>
                    </a:p>
                    <a:p>
                      <a:pPr algn="ctr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Совет 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Категория</a:t>
                      </a:r>
                      <a:endParaRPr lang="ru-RU" dirty="0"/>
                    </a:p>
                  </a:txBody>
                  <a:tcPr/>
                </a:tc>
              </a:tr>
              <a:tr h="1978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Избрание </a:t>
                      </a:r>
                      <a:endParaRPr lang="ru-RU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Представители от родителей , (законных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представителеи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̆) обучающихся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Представители от работников учреждения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Представители от старшеклассников </a:t>
                      </a: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42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Делегирование </a:t>
                      </a:r>
                      <a:endParaRPr lang="ru-RU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Представитель учредителя (работник органа управления образования, подведомственных ему учреждений,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муниципальнои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 администрации либо иное уполномоченное лицо) </a:t>
                      </a: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2334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Кооптация</a:t>
                      </a:r>
                      <a:endParaRPr lang="ru-RU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местнои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 общественности, выдвигаемые по представлению Совета (из числа лиц, окончивших учреждение,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работодателеи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 или их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представителеи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̆, прямо или косвенно заинтересованных в деятельности учреждения или в социальном развитии территории,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которои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̆ оно расположено </a:t>
                      </a: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2537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Директор школы автоматически по должности становится членом Совета. </a:t>
                      </a:r>
                      <a:endParaRPr lang="ru-RU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Права и обязанности школьного управляющего </a:t>
            </a: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Права и обязанности школьного управляющего закреплены в соответствующих правовых актах общеобразовательного учреждения 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(Уставе 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школы, Положении об Управляющем совете, иных локальных актах), с которыми 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члены УС 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должны быть знакомы. </a:t>
            </a:r>
            <a:endParaRPr lang="en-US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Немаловажное обстоятельство: по вопросам стратегического управления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школои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решения принимает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Управляющии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совет в целом.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6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6667"/>
              </p:ext>
            </p:extLst>
          </p:nvPr>
        </p:nvGraphicFramePr>
        <p:xfrm>
          <a:off x="154885" y="100012"/>
          <a:ext cx="8843911" cy="67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7302500" imgH="8521700" progId="Word.Document.12">
                  <p:link updateAutomatic="1"/>
                </p:oleObj>
              </mc:Choice>
              <mc:Fallback>
                <p:oleObj name="Документ" r:id="rId3" imgW="7302500" imgH="8521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85" y="100012"/>
                        <a:ext cx="8843911" cy="675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94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51563"/>
              </p:ext>
            </p:extLst>
          </p:nvPr>
        </p:nvGraphicFramePr>
        <p:xfrm>
          <a:off x="108420" y="123916"/>
          <a:ext cx="9035580" cy="65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7302500" imgH="8318500" progId="Word.Document.12">
                  <p:link updateAutomatic="1"/>
                </p:oleObj>
              </mc:Choice>
              <mc:Fallback>
                <p:oleObj name="Документ" r:id="rId3" imgW="7302500" imgH="8318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0" y="123916"/>
                        <a:ext cx="9035580" cy="65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68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82248"/>
              </p:ext>
            </p:extLst>
          </p:nvPr>
        </p:nvGraphicFramePr>
        <p:xfrm>
          <a:off x="0" y="123916"/>
          <a:ext cx="8998796" cy="652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9906000" imgH="8483600" progId="Word.Document.12">
                  <p:link updateAutomatic="1"/>
                </p:oleObj>
              </mc:Choice>
              <mc:Fallback>
                <p:oleObj name="Документ" r:id="rId3" imgW="9906000" imgH="8483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3916"/>
                        <a:ext cx="8998796" cy="652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85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Алгоритм подготовки решения </a:t>
            </a:r>
            <a:r>
              <a:rPr lang="ru-RU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комиссиеи</a:t>
            </a:r>
            <a:r>
              <a:rPr lang="ru-RU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̆ выглядит следующим образом: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9164"/>
            <a:ext cx="8229600" cy="5436834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Привлечение к работе комиссии компетентных </a:t>
            </a:r>
            <a:r>
              <a:rPr lang="ru-RU" sz="34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людеи</a:t>
            </a:r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̆;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сбор и анализ необходимых документов и материалов;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консультация со специалистами, исследование проблемы;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подготовка рекомендаций или проекта решения;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определение необходимых ресурсов (финансовых, материальных,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административных, кадровых и т.д.)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обсуждение проекта с участниками образовательного процесса;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корректировка проекта с учетом высказанных замечаний </a:t>
            </a:r>
          </a:p>
          <a:p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обсуждение проекта Советом и оформление принятого решения </a:t>
            </a:r>
            <a:endParaRPr lang="en-US" sz="34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sz="34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Итоги работы комиссий и рабочих групп регулярно заслушиваются на заседаниях Совета. После обсуждения вопросов, подготовленных </a:t>
            </a:r>
            <a:r>
              <a:rPr lang="ru-RU" sz="34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комиссиеи</a:t>
            </a:r>
            <a:r>
              <a:rPr lang="ru-RU" sz="3400" b="1" dirty="0">
                <a:solidFill>
                  <a:srgbClr val="000090"/>
                </a:solidFill>
                <a:latin typeface="Times New Roman"/>
                <a:cs typeface="Times New Roman"/>
              </a:rPr>
              <a:t>̆, Совет принимает соответствующие решения. </a:t>
            </a:r>
            <a:endParaRPr lang="ru-RU" sz="34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8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Общественная аккредитация</a:t>
            </a:r>
            <a:endParaRPr lang="ru-RU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000090"/>
                </a:solidFill>
                <a:latin typeface="Times New Roman"/>
                <a:cs typeface="Times New Roman"/>
              </a:rPr>
              <a:t>Общественная аккредитация образовательного учреждения – процедура публичного признания общественностью (родительской общественностью) образовательного учреждения  и его окружения в муниципалитете соответствия деятельности образовательного учреждения запросам потребителя и особенностям социума.</a:t>
            </a:r>
          </a:p>
          <a:p>
            <a:r>
              <a:rPr lang="ru-RU" sz="2600" b="1" dirty="0">
                <a:solidFill>
                  <a:srgbClr val="000090"/>
                </a:solidFill>
                <a:latin typeface="Times New Roman"/>
                <a:cs typeface="Times New Roman"/>
              </a:rPr>
              <a:t>Цель  общественной  аккредитация – сделать деятельность  образовательного учреждения открытой и прозрачной, популяризация образовательного учреждения в своем социуме.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92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Общественная аккредитация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7206"/>
            <a:ext cx="8229600" cy="556075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Предметом общественной  оценки являются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  <a:p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 М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иссия– 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оценка образовательного учреждения с точки зрения соответствия провозглашенным при его создании целям, зафиксированным в Уставе, значимость образовательного учреждения для развития муниципалитета, региона; концепция и программа развития образовательного учреждения.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Миссия предполагает: </a:t>
            </a:r>
          </a:p>
          <a:p>
            <a:pPr lvl="0"/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как  ОУ реализует свое предназначение и стратегию развития посредством разработки, политики, планов, целей и процессов, ориентации на потребности потребителей (детей и их родителей); </a:t>
            </a:r>
          </a:p>
          <a:p>
            <a:pPr lvl="0"/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как руководитель  и педагоги ОУ определяют его предназначение, вырабатывают стратегию развития и способствуют ее реализации; </a:t>
            </a:r>
          </a:p>
          <a:p>
            <a:pPr lvl="0"/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как они поддерживают и развивают ценности, необходимые для достижения долгосрочного успеха; насколько они вовлечены в деятельность, обеспечивающую развитие и внедрение системы менеджмента качества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60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Общественная аккредитация</a:t>
            </a:r>
            <a:endParaRPr lang="ru-RU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Аккредитационная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 экспертиза вариативной части основных образовательных программ, которые формируются участниками образовательного учреждения. Прежде всего, удовлетворенность обучающихся и их родителей набором, качеством этой части основных образовательных 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программ.</a:t>
            </a:r>
          </a:p>
          <a:p>
            <a:pPr lvl="0"/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Аккредитационная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  экспертиза образовательной среды и ее комфортности для образования учащихся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lvl="0"/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Публичное  представление результатов деятельности в форме «Дня открытых дверей».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2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14999" r="23489" b="14980"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1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0426" y="34190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Благодарю за внимание!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292249" y="296219"/>
            <a:ext cx="8482826" cy="65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Доля образовательных учреждений , в которых созданы органы государственно-общественного управления</a:t>
            </a:r>
            <a:endParaRPr lang="ru-RU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623987"/>
              </p:ext>
            </p:extLst>
          </p:nvPr>
        </p:nvGraphicFramePr>
        <p:xfrm>
          <a:off x="139396" y="1533466"/>
          <a:ext cx="8859400" cy="53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96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Доля образовательных учреждений , в которых созданы органы государственно-общественного управления</a:t>
            </a:r>
            <a:endParaRPr lang="ru-RU" sz="32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09541"/>
              </p:ext>
            </p:extLst>
          </p:nvPr>
        </p:nvGraphicFramePr>
        <p:xfrm>
          <a:off x="278791" y="1564445"/>
          <a:ext cx="8642561" cy="529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0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985" y="5293555"/>
            <a:ext cx="8229600" cy="1595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(от общего числа общеобразовательных учреждений),</a:t>
            </a:r>
            <a: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/>
            </a:r>
            <a:b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</a:br>
            <a:r>
              <a:rPr lang="ru-RU" sz="1400" b="0" i="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и разместили в сети Интернет (от общего числа образовательных учреждений, представивших публичный доклад)</a:t>
            </a:r>
            <a: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/>
            </a:r>
            <a:b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</a:b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719567"/>
              </p:ext>
            </p:extLst>
          </p:nvPr>
        </p:nvGraphicFramePr>
        <p:xfrm>
          <a:off x="0" y="39068"/>
          <a:ext cx="8750981" cy="53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64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0373" y="5653042"/>
            <a:ext cx="87797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Lucida Grande"/>
                <a:cs typeface="Times New Roman"/>
              </a:rPr>
              <a:t>Доля образовательных учреждений учреждения (от общего числа общеобразовательных учреждений), в которых органы государственно-общественного управления принимают участие  в разработке и утверждении иных нормативных правовых актов школы и программ </a:t>
            </a:r>
            <a: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Lucida Grande"/>
                <a:cs typeface="Times New Roman"/>
              </a:rPr>
              <a:t/>
            </a:r>
            <a:br>
              <a:rPr lang="en-US" sz="1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Lucida Grande"/>
                <a:cs typeface="Times New Roman"/>
              </a:rPr>
            </a:br>
            <a:r>
              <a:rPr lang="ru-RU" sz="1400" b="0" i="0" dirty="0" smtClean="0">
                <a:solidFill>
                  <a:srgbClr val="FF6600"/>
                </a:solidFill>
                <a:latin typeface="Times New Roman"/>
                <a:ea typeface="Lucida Grande"/>
                <a:cs typeface="Times New Roman"/>
              </a:rPr>
              <a:t>Доля образовательных учреждений учреждения (от общего числа общеобразовательных учреждений), в которых взаимодействие с родителями осуществляется посредством постоянно-действующих реальных и виртуальных переговорных площадок (форум на сайте образовательного учреждения, общественная родительская организация, лекторий, семинар и др.)</a:t>
            </a:r>
            <a:r>
              <a:rPr lang="en-US" sz="1400" b="0" i="0" dirty="0" smtClean="0">
                <a:solidFill>
                  <a:srgbClr val="FF6600"/>
                </a:solidFill>
                <a:latin typeface="Times New Roman"/>
                <a:ea typeface="Lucida Grande"/>
                <a:cs typeface="Times New Roman"/>
              </a:rPr>
              <a:t/>
            </a:r>
            <a:br>
              <a:rPr lang="en-US" sz="1400" b="0" i="0" dirty="0" smtClean="0">
                <a:solidFill>
                  <a:srgbClr val="FF6600"/>
                </a:solidFill>
                <a:latin typeface="Times New Roman"/>
                <a:ea typeface="Lucida Grande"/>
                <a:cs typeface="Times New Roman"/>
              </a:rPr>
            </a:br>
            <a:endParaRPr lang="ru-RU" sz="14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846749"/>
              </p:ext>
            </p:extLst>
          </p:nvPr>
        </p:nvGraphicFramePr>
        <p:xfrm>
          <a:off x="170373" y="22934"/>
          <a:ext cx="8363769" cy="542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16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Какой должен быть орган государственно общественного управления в школе ?</a:t>
            </a: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Наблюдательный совет</a:t>
            </a:r>
          </a:p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Управляющий совет</a:t>
            </a:r>
          </a:p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Совет школы</a:t>
            </a:r>
          </a:p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Попечительский совет</a:t>
            </a:r>
          </a:p>
          <a:p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</a:t>
            </a:r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др.</a:t>
            </a:r>
            <a:endParaRPr lang="ru-RU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49" y="1792960"/>
            <a:ext cx="3891651" cy="43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Организация деятельности управляющего совета </a:t>
            </a:r>
            <a:endParaRPr lang="ru-RU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881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Количественный̆ 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состав Управляющего </a:t>
            </a:r>
            <a:r>
              <a:rPr lang="ru-RU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совета:</a:t>
            </a:r>
          </a:p>
          <a:p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От учащихся </a:t>
            </a:r>
            <a:r>
              <a:rPr lang="ru-RU" sz="3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старшеи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̆ ступени обучения избираются два - четыре учащихся; по одному-два учащемуся от </a:t>
            </a:r>
            <a:r>
              <a:rPr lang="ru-RU" sz="3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каждои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̆ параллели 10-х или 11-х1 классов</a:t>
            </a:r>
            <a:r>
              <a:rPr lang="ru-RU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endParaRPr lang="ru-RU" sz="36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Количество членов Управляющего совета из числа </a:t>
            </a:r>
            <a:r>
              <a:rPr lang="ru-RU" sz="3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родителеи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̆ не должно быть меньше </a:t>
            </a:r>
            <a:r>
              <a:rPr lang="ru-RU" sz="3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однои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̆ трети и больше половины общего числа членов Управляющего совета. </a:t>
            </a:r>
            <a:endParaRPr lang="ru-RU" sz="36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sz="36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Из числа работников школы – не более </a:t>
            </a:r>
            <a:r>
              <a:rPr lang="ru-RU" sz="3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однои</a:t>
            </a:r>
            <a:r>
              <a:rPr lang="ru-RU" sz="3600" b="1" dirty="0">
                <a:solidFill>
                  <a:srgbClr val="000090"/>
                </a:solidFill>
                <a:latin typeface="Times New Roman"/>
                <a:cs typeface="Times New Roman"/>
              </a:rPr>
              <a:t>̆ четверти общего числа членов Управляющего совета. </a:t>
            </a:r>
            <a:endParaRPr lang="ru-RU" sz="36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53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Организация деятельности управляющего совета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Возможная численность Управляющего совета – 8-11 человек. Учитывая рекомендации по составу, имеем следующие квоты будущих избираемых членов, например, для состава в 11 человек: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- директор – 1 (входит в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Управляющии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совет по должности обязательно); - представитель учредителя – 1 (назначается учредителем);</a:t>
            </a:r>
            <a:b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- от старшеклассников – 2 (избираются учащимися школы);</a:t>
            </a:r>
            <a:b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- от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родителеи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- 3 или 4 (избираются родителями);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- от работников школы, </a:t>
            </a:r>
            <a:r>
              <a:rPr lang="ru-RU" b="1" dirty="0" err="1">
                <a:solidFill>
                  <a:srgbClr val="000090"/>
                </a:solidFill>
                <a:latin typeface="Times New Roman"/>
                <a:cs typeface="Times New Roman"/>
              </a:rPr>
              <a:t>учителеи</a:t>
            </a:r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̆ - 1 или 2 (избираются работниками школы);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0090"/>
                </a:solidFill>
                <a:latin typeface="Times New Roman"/>
                <a:cs typeface="Times New Roman"/>
              </a:rPr>
              <a:t>- кооптируемых членов – от 1 до 3. </a:t>
            </a:r>
            <a:endParaRPr lang="ru-RU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12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775</Words>
  <Application>Microsoft Macintosh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Ссылки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Документ25!OLE_LINK4</vt:lpstr>
      <vt:lpstr>Документ25!OLE_LINK6</vt:lpstr>
      <vt:lpstr>Документ25!OLE_LINK8</vt:lpstr>
      <vt:lpstr>«Организация деятельности Управляющего совета»</vt:lpstr>
      <vt:lpstr>Презентация PowerPoint</vt:lpstr>
      <vt:lpstr>Доля образовательных учреждений , в которых созданы органы государственно-общественного управления</vt:lpstr>
      <vt:lpstr>Доля образовательных учреждений , в которых созданы органы государственно-общественного управления</vt:lpstr>
      <vt:lpstr>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(от общего числа общеобразовательных учреждений), Доля общеобразовательных учреждений, которые представили общественности публичный доклад, обеспечивающий открытость и прозрачность деятельности учреждения и разместили в сети Интернет (от общего числа образовательных учреждений, представивших публичный доклад) </vt:lpstr>
      <vt:lpstr>Доля образовательных учреждений учреждения (от общего числа общеобразовательных учреждений), в которых органы государственно-общественного управления принимают участие  в разработке и утверждении иных нормативных правовых актов школы и программ  Доля образовательных учреждений учреждения (от общего числа общеобразовательных учреждений), в которых взаимодействие с родителями осуществляется посредством постоянно-действующих реальных и виртуальных переговорных площадок (форум на сайте образовательного учреждения, общественная родительская организация, лекторий, семинар и др.) </vt:lpstr>
      <vt:lpstr>Какой должен быть орган государственно общественного управления в школе ?</vt:lpstr>
      <vt:lpstr>Организация деятельности управляющего совета </vt:lpstr>
      <vt:lpstr>Организация деятельности управляющего совета </vt:lpstr>
      <vt:lpstr>Кто и как может стать школьным управляющим? </vt:lpstr>
      <vt:lpstr>Презентация PowerPoint</vt:lpstr>
      <vt:lpstr>Права и обязанности школьного управляющего </vt:lpstr>
      <vt:lpstr>Презентация PowerPoint</vt:lpstr>
      <vt:lpstr>Презентация PowerPoint</vt:lpstr>
      <vt:lpstr>Презентация PowerPoint</vt:lpstr>
      <vt:lpstr>Алгоритм подготовки решения комиссией выглядит следующим образом:  </vt:lpstr>
      <vt:lpstr>Общественная аккредитация</vt:lpstr>
      <vt:lpstr>Общественная аккредитация</vt:lpstr>
      <vt:lpstr>Общественная аккредитация</vt:lpstr>
      <vt:lpstr>Благодарю за внимание!</vt:lpstr>
    </vt:vector>
  </TitlesOfParts>
  <Company>nata.maixma@gmail.com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деятельности Управляющего совета»</dc:title>
  <dc:creator>Наталья Шадрина</dc:creator>
  <cp:lastModifiedBy>Наталья Шадрина</cp:lastModifiedBy>
  <cp:revision>14</cp:revision>
  <dcterms:created xsi:type="dcterms:W3CDTF">2012-11-13T07:04:32Z</dcterms:created>
  <dcterms:modified xsi:type="dcterms:W3CDTF">2012-11-13T15:10:53Z</dcterms:modified>
</cp:coreProperties>
</file>