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84" r:id="rId4"/>
    <p:sldId id="285" r:id="rId5"/>
    <p:sldId id="286" r:id="rId6"/>
    <p:sldId id="287" r:id="rId7"/>
    <p:sldId id="288" r:id="rId8"/>
    <p:sldId id="283" r:id="rId9"/>
    <p:sldId id="259" r:id="rId10"/>
    <p:sldId id="281" r:id="rId11"/>
    <p:sldId id="28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898152-2057-4940-9DF6-3388A2443594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EE43FC-A704-4903-BF1B-2385AC41C9CE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b="1" dirty="0" smtClean="0"/>
            <a:t>Объем и показатели качества МЗ</a:t>
          </a:r>
          <a:endParaRPr lang="ru-RU" b="1" dirty="0"/>
        </a:p>
      </dgm:t>
    </dgm:pt>
    <dgm:pt modelId="{ED0008BD-3CD0-4354-A513-447430DC473B}" type="parTrans" cxnId="{3B402DAC-CB58-4A4C-A8CF-C44049F398B2}">
      <dgm:prSet/>
      <dgm:spPr/>
      <dgm:t>
        <a:bodyPr/>
        <a:lstStyle/>
        <a:p>
          <a:endParaRPr lang="ru-RU"/>
        </a:p>
      </dgm:t>
    </dgm:pt>
    <dgm:pt modelId="{940A86AC-34A8-40A3-A175-BFE8AE46002E}" type="sibTrans" cxnId="{3B402DAC-CB58-4A4C-A8CF-C44049F398B2}">
      <dgm:prSet/>
      <dgm:spPr>
        <a:solidFill>
          <a:schemeClr val="accent3">
            <a:lumMod val="75000"/>
            <a:alpha val="50000"/>
          </a:schemeClr>
        </a:solidFill>
      </dgm:spPr>
      <dgm:t>
        <a:bodyPr/>
        <a:lstStyle/>
        <a:p>
          <a:endParaRPr lang="ru-RU"/>
        </a:p>
      </dgm:t>
    </dgm:pt>
    <dgm:pt modelId="{F9FD6C84-75E6-4FB7-8C2B-3DC47EFE4750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b="1" dirty="0" smtClean="0"/>
            <a:t>Структура и объем норматива финансирования</a:t>
          </a:r>
          <a:endParaRPr lang="ru-RU" b="1" dirty="0"/>
        </a:p>
      </dgm:t>
    </dgm:pt>
    <dgm:pt modelId="{0D244345-72BF-4237-9FA2-9C14C264AF25}" type="parTrans" cxnId="{2B5C483C-27C8-41C2-B551-2695DDF3D4A9}">
      <dgm:prSet/>
      <dgm:spPr/>
      <dgm:t>
        <a:bodyPr/>
        <a:lstStyle/>
        <a:p>
          <a:endParaRPr lang="ru-RU"/>
        </a:p>
      </dgm:t>
    </dgm:pt>
    <dgm:pt modelId="{214F1311-B5C3-4CCC-AEE2-9C0DAD15A3AA}" type="sibTrans" cxnId="{2B5C483C-27C8-41C2-B551-2695DDF3D4A9}">
      <dgm:prSet/>
      <dgm:spPr/>
      <dgm:t>
        <a:bodyPr/>
        <a:lstStyle/>
        <a:p>
          <a:endParaRPr lang="ru-RU"/>
        </a:p>
      </dgm:t>
    </dgm:pt>
    <dgm:pt modelId="{D989CFFE-7661-4F88-888B-D3171E8E63FB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b="1" dirty="0" smtClean="0"/>
            <a:t>Стандарты качества услуг</a:t>
          </a:r>
          <a:endParaRPr lang="ru-RU" b="1" dirty="0"/>
        </a:p>
      </dgm:t>
    </dgm:pt>
    <dgm:pt modelId="{15420707-914D-49F7-8437-1FB7A11A8702}" type="parTrans" cxnId="{1F634937-B507-4329-9FEA-999FB0E6A315}">
      <dgm:prSet/>
      <dgm:spPr/>
      <dgm:t>
        <a:bodyPr/>
        <a:lstStyle/>
        <a:p>
          <a:endParaRPr lang="ru-RU"/>
        </a:p>
      </dgm:t>
    </dgm:pt>
    <dgm:pt modelId="{0972D90E-33E9-4EEE-B103-B88C391BD3A9}" type="sibTrans" cxnId="{1F634937-B507-4329-9FEA-999FB0E6A315}">
      <dgm:prSet/>
      <dgm:spPr/>
      <dgm:t>
        <a:bodyPr/>
        <a:lstStyle/>
        <a:p>
          <a:endParaRPr lang="ru-RU"/>
        </a:p>
      </dgm:t>
    </dgm:pt>
    <dgm:pt modelId="{CDD2D4A1-6BC2-4EE5-8C43-1B6C366717C8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b="1" dirty="0" smtClean="0"/>
            <a:t>Обеспечение условий реализации ООП</a:t>
          </a:r>
          <a:endParaRPr lang="ru-RU" b="1" dirty="0"/>
        </a:p>
      </dgm:t>
    </dgm:pt>
    <dgm:pt modelId="{19B1A10A-CA39-458F-B190-319D4D245D6F}" type="parTrans" cxnId="{03711E99-8D6F-4354-A483-FA9593025DDE}">
      <dgm:prSet/>
      <dgm:spPr/>
      <dgm:t>
        <a:bodyPr/>
        <a:lstStyle/>
        <a:p>
          <a:endParaRPr lang="ru-RU"/>
        </a:p>
      </dgm:t>
    </dgm:pt>
    <dgm:pt modelId="{55136C45-C465-4AA4-8CA0-82244F056680}" type="sibTrans" cxnId="{03711E99-8D6F-4354-A483-FA9593025DDE}">
      <dgm:prSet/>
      <dgm:spPr/>
      <dgm:t>
        <a:bodyPr/>
        <a:lstStyle/>
        <a:p>
          <a:endParaRPr lang="ru-RU"/>
        </a:p>
      </dgm:t>
    </dgm:pt>
    <dgm:pt modelId="{18849F63-5F65-41FB-9C94-CBE9E5B40B18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b="1" dirty="0" smtClean="0"/>
            <a:t>Структура базовой части ФОТ</a:t>
          </a:r>
        </a:p>
      </dgm:t>
    </dgm:pt>
    <dgm:pt modelId="{BB67E5E2-5929-406F-9022-36CB7BE17DB7}" type="parTrans" cxnId="{33DA5927-E76A-4F97-B4E7-0D2107C191AF}">
      <dgm:prSet/>
      <dgm:spPr/>
      <dgm:t>
        <a:bodyPr/>
        <a:lstStyle/>
        <a:p>
          <a:endParaRPr lang="ru-RU"/>
        </a:p>
      </dgm:t>
    </dgm:pt>
    <dgm:pt modelId="{49A59AA3-6726-4222-B0EF-2F926F97566D}" type="sibTrans" cxnId="{33DA5927-E76A-4F97-B4E7-0D2107C191AF}">
      <dgm:prSet/>
      <dgm:spPr/>
      <dgm:t>
        <a:bodyPr/>
        <a:lstStyle/>
        <a:p>
          <a:endParaRPr lang="ru-RU"/>
        </a:p>
      </dgm:t>
    </dgm:pt>
    <dgm:pt modelId="{98C4DA66-60A5-41A0-B116-269660A3AD70}" type="pres">
      <dgm:prSet presAssocID="{7F898152-2057-4940-9DF6-3388A24435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A1ECDF-2EE2-43CE-917B-776F64380B79}" type="pres">
      <dgm:prSet presAssocID="{7F898152-2057-4940-9DF6-3388A2443594}" presName="cycle" presStyleCnt="0"/>
      <dgm:spPr/>
    </dgm:pt>
    <dgm:pt modelId="{B8CADC7A-939F-424F-A879-CC2B45CFE598}" type="pres">
      <dgm:prSet presAssocID="{57EE43FC-A704-4903-BF1B-2385AC41C9CE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A05AE5-D67F-4807-8B31-F4F3DC3B5DAD}" type="pres">
      <dgm:prSet presAssocID="{940A86AC-34A8-40A3-A175-BFE8AE46002E}" presName="sibTransFirstNode" presStyleLbl="bgShp" presStyleIdx="0" presStyleCnt="1" custAng="1153980" custLinFactNeighborX="-575" custLinFactNeighborY="-842"/>
      <dgm:spPr/>
      <dgm:t>
        <a:bodyPr/>
        <a:lstStyle/>
        <a:p>
          <a:endParaRPr lang="ru-RU"/>
        </a:p>
      </dgm:t>
    </dgm:pt>
    <dgm:pt modelId="{0B56A271-5659-478A-BC8F-AF77C4DB0E72}" type="pres">
      <dgm:prSet presAssocID="{F9FD6C84-75E6-4FB7-8C2B-3DC47EFE4750}" presName="nodeFollowingNodes" presStyleLbl="node1" presStyleIdx="1" presStyleCnt="5" custRadScaleRad="117182" custRadScaleInc="-7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C90A2F-3E9C-4098-B4E9-845DCF27A264}" type="pres">
      <dgm:prSet presAssocID="{D989CFFE-7661-4F88-888B-D3171E8E63FB}" presName="nodeFollowingNodes" presStyleLbl="node1" presStyleIdx="2" presStyleCnt="5" custRadScaleRad="81041" custRadScaleInc="574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82244F-01A6-4BBA-95CF-0B88998C531D}" type="pres">
      <dgm:prSet presAssocID="{CDD2D4A1-6BC2-4EE5-8C43-1B6C366717C8}" presName="nodeFollowingNodes" presStyleLbl="node1" presStyleIdx="3" presStyleCnt="5" custRadScaleRad="110535" custRadScaleInc="-189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C98D4E-917E-44B8-87DC-E438BF033CE8}" type="pres">
      <dgm:prSet presAssocID="{18849F63-5F65-41FB-9C94-CBE9E5B40B18}" presName="nodeFollowingNodes" presStyleLbl="node1" presStyleIdx="4" presStyleCnt="5" custRadScaleRad="126722" custRadScaleInc="80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4FCD03-2FD6-49CA-8A5D-92D5871FB9BB}" type="presOf" srcId="{CDD2D4A1-6BC2-4EE5-8C43-1B6C366717C8}" destId="{4682244F-01A6-4BBA-95CF-0B88998C531D}" srcOrd="0" destOrd="0" presId="urn:microsoft.com/office/officeart/2005/8/layout/cycle3"/>
    <dgm:cxn modelId="{1F634937-B507-4329-9FEA-999FB0E6A315}" srcId="{7F898152-2057-4940-9DF6-3388A2443594}" destId="{D989CFFE-7661-4F88-888B-D3171E8E63FB}" srcOrd="2" destOrd="0" parTransId="{15420707-914D-49F7-8437-1FB7A11A8702}" sibTransId="{0972D90E-33E9-4EEE-B103-B88C391BD3A9}"/>
    <dgm:cxn modelId="{194107C1-6587-4CA4-A13C-DFF41393F373}" type="presOf" srcId="{940A86AC-34A8-40A3-A175-BFE8AE46002E}" destId="{B5A05AE5-D67F-4807-8B31-F4F3DC3B5DAD}" srcOrd="0" destOrd="0" presId="urn:microsoft.com/office/officeart/2005/8/layout/cycle3"/>
    <dgm:cxn modelId="{46AC5387-56CB-45E5-8299-81606F0AE9B9}" type="presOf" srcId="{F9FD6C84-75E6-4FB7-8C2B-3DC47EFE4750}" destId="{0B56A271-5659-478A-BC8F-AF77C4DB0E72}" srcOrd="0" destOrd="0" presId="urn:microsoft.com/office/officeart/2005/8/layout/cycle3"/>
    <dgm:cxn modelId="{FF943083-E267-4BC9-B06A-57946592D7BA}" type="presOf" srcId="{57EE43FC-A704-4903-BF1B-2385AC41C9CE}" destId="{B8CADC7A-939F-424F-A879-CC2B45CFE598}" srcOrd="0" destOrd="0" presId="urn:microsoft.com/office/officeart/2005/8/layout/cycle3"/>
    <dgm:cxn modelId="{03711E99-8D6F-4354-A483-FA9593025DDE}" srcId="{7F898152-2057-4940-9DF6-3388A2443594}" destId="{CDD2D4A1-6BC2-4EE5-8C43-1B6C366717C8}" srcOrd="3" destOrd="0" parTransId="{19B1A10A-CA39-458F-B190-319D4D245D6F}" sibTransId="{55136C45-C465-4AA4-8CA0-82244F056680}"/>
    <dgm:cxn modelId="{33DA5927-E76A-4F97-B4E7-0D2107C191AF}" srcId="{7F898152-2057-4940-9DF6-3388A2443594}" destId="{18849F63-5F65-41FB-9C94-CBE9E5B40B18}" srcOrd="4" destOrd="0" parTransId="{BB67E5E2-5929-406F-9022-36CB7BE17DB7}" sibTransId="{49A59AA3-6726-4222-B0EF-2F926F97566D}"/>
    <dgm:cxn modelId="{2B5C483C-27C8-41C2-B551-2695DDF3D4A9}" srcId="{7F898152-2057-4940-9DF6-3388A2443594}" destId="{F9FD6C84-75E6-4FB7-8C2B-3DC47EFE4750}" srcOrd="1" destOrd="0" parTransId="{0D244345-72BF-4237-9FA2-9C14C264AF25}" sibTransId="{214F1311-B5C3-4CCC-AEE2-9C0DAD15A3AA}"/>
    <dgm:cxn modelId="{1FA16C18-4364-4FE3-AE8C-BDF599CE090B}" type="presOf" srcId="{7F898152-2057-4940-9DF6-3388A2443594}" destId="{98C4DA66-60A5-41A0-B116-269660A3AD70}" srcOrd="0" destOrd="0" presId="urn:microsoft.com/office/officeart/2005/8/layout/cycle3"/>
    <dgm:cxn modelId="{3B402DAC-CB58-4A4C-A8CF-C44049F398B2}" srcId="{7F898152-2057-4940-9DF6-3388A2443594}" destId="{57EE43FC-A704-4903-BF1B-2385AC41C9CE}" srcOrd="0" destOrd="0" parTransId="{ED0008BD-3CD0-4354-A513-447430DC473B}" sibTransId="{940A86AC-34A8-40A3-A175-BFE8AE46002E}"/>
    <dgm:cxn modelId="{BA5095B2-939E-40F3-A067-06C271C124E7}" type="presOf" srcId="{D989CFFE-7661-4F88-888B-D3171E8E63FB}" destId="{18C90A2F-3E9C-4098-B4E9-845DCF27A264}" srcOrd="0" destOrd="0" presId="urn:microsoft.com/office/officeart/2005/8/layout/cycle3"/>
    <dgm:cxn modelId="{D6D4C79D-1B11-48A8-85E9-A395A7D9FAB8}" type="presOf" srcId="{18849F63-5F65-41FB-9C94-CBE9E5B40B18}" destId="{F0C98D4E-917E-44B8-87DC-E438BF033CE8}" srcOrd="0" destOrd="0" presId="urn:microsoft.com/office/officeart/2005/8/layout/cycle3"/>
    <dgm:cxn modelId="{D2038DD4-D14D-4CA9-8889-46D9D0E2F484}" type="presParOf" srcId="{98C4DA66-60A5-41A0-B116-269660A3AD70}" destId="{28A1ECDF-2EE2-43CE-917B-776F64380B79}" srcOrd="0" destOrd="0" presId="urn:microsoft.com/office/officeart/2005/8/layout/cycle3"/>
    <dgm:cxn modelId="{383A02FE-3B4F-4C8C-BAA7-FC360260A852}" type="presParOf" srcId="{28A1ECDF-2EE2-43CE-917B-776F64380B79}" destId="{B8CADC7A-939F-424F-A879-CC2B45CFE598}" srcOrd="0" destOrd="0" presId="urn:microsoft.com/office/officeart/2005/8/layout/cycle3"/>
    <dgm:cxn modelId="{58FC4053-03B1-4B6C-84A8-01BC6DAB2861}" type="presParOf" srcId="{28A1ECDF-2EE2-43CE-917B-776F64380B79}" destId="{B5A05AE5-D67F-4807-8B31-F4F3DC3B5DAD}" srcOrd="1" destOrd="0" presId="urn:microsoft.com/office/officeart/2005/8/layout/cycle3"/>
    <dgm:cxn modelId="{16A209B6-4732-41C1-8929-4F0753F86808}" type="presParOf" srcId="{28A1ECDF-2EE2-43CE-917B-776F64380B79}" destId="{0B56A271-5659-478A-BC8F-AF77C4DB0E72}" srcOrd="2" destOrd="0" presId="urn:microsoft.com/office/officeart/2005/8/layout/cycle3"/>
    <dgm:cxn modelId="{82273112-F0AD-42E7-9D9C-1219AD325A25}" type="presParOf" srcId="{28A1ECDF-2EE2-43CE-917B-776F64380B79}" destId="{18C90A2F-3E9C-4098-B4E9-845DCF27A264}" srcOrd="3" destOrd="0" presId="urn:microsoft.com/office/officeart/2005/8/layout/cycle3"/>
    <dgm:cxn modelId="{70380E09-2869-4101-9874-F2F00BE67014}" type="presParOf" srcId="{28A1ECDF-2EE2-43CE-917B-776F64380B79}" destId="{4682244F-01A6-4BBA-95CF-0B88998C531D}" srcOrd="4" destOrd="0" presId="urn:microsoft.com/office/officeart/2005/8/layout/cycle3"/>
    <dgm:cxn modelId="{ACA289C2-A80D-436F-9A21-869F525F92D2}" type="presParOf" srcId="{28A1ECDF-2EE2-43CE-917B-776F64380B79}" destId="{F0C98D4E-917E-44B8-87DC-E438BF033CE8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A05AE5-D67F-4807-8B31-F4F3DC3B5DAD}">
      <dsp:nvSpPr>
        <dsp:cNvPr id="0" name=""/>
        <dsp:cNvSpPr/>
      </dsp:nvSpPr>
      <dsp:spPr>
        <a:xfrm rot="1153980">
          <a:off x="1493027" y="-70646"/>
          <a:ext cx="4949909" cy="4949909"/>
        </a:xfrm>
        <a:prstGeom prst="circularArrow">
          <a:avLst>
            <a:gd name="adj1" fmla="val 5544"/>
            <a:gd name="adj2" fmla="val 330680"/>
            <a:gd name="adj3" fmla="val 13771631"/>
            <a:gd name="adj4" fmla="val 17388578"/>
            <a:gd name="adj5" fmla="val 5757"/>
          </a:avLst>
        </a:prstGeom>
        <a:solidFill>
          <a:schemeClr val="accent3">
            <a:lumMod val="75000"/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CADC7A-939F-424F-A879-CC2B45CFE598}">
      <dsp:nvSpPr>
        <dsp:cNvPr id="0" name=""/>
        <dsp:cNvSpPr/>
      </dsp:nvSpPr>
      <dsp:spPr>
        <a:xfrm>
          <a:off x="2835367" y="2357"/>
          <a:ext cx="2322152" cy="1161076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Объем и показатели качества МЗ</a:t>
          </a:r>
          <a:endParaRPr lang="ru-RU" sz="2000" b="1" kern="1200" dirty="0"/>
        </a:p>
      </dsp:txBody>
      <dsp:txXfrm>
        <a:off x="2835367" y="2357"/>
        <a:ext cx="2322152" cy="1161076"/>
      </dsp:txXfrm>
    </dsp:sp>
    <dsp:sp modelId="{0B56A271-5659-478A-BC8F-AF77C4DB0E72}">
      <dsp:nvSpPr>
        <dsp:cNvPr id="0" name=""/>
        <dsp:cNvSpPr/>
      </dsp:nvSpPr>
      <dsp:spPr>
        <a:xfrm>
          <a:off x="5117416" y="1158965"/>
          <a:ext cx="2322152" cy="1161076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Структура и объем норматива финансирования</a:t>
          </a:r>
          <a:endParaRPr lang="ru-RU" sz="2000" b="1" kern="1200" dirty="0"/>
        </a:p>
      </dsp:txBody>
      <dsp:txXfrm>
        <a:off x="5117416" y="1158965"/>
        <a:ext cx="2322152" cy="1161076"/>
      </dsp:txXfrm>
    </dsp:sp>
    <dsp:sp modelId="{18C90A2F-3E9C-4098-B4E9-845DCF27A264}">
      <dsp:nvSpPr>
        <dsp:cNvPr id="0" name=""/>
        <dsp:cNvSpPr/>
      </dsp:nvSpPr>
      <dsp:spPr>
        <a:xfrm>
          <a:off x="2880326" y="3823244"/>
          <a:ext cx="2322152" cy="1161076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Стандарты качества услуг</a:t>
          </a:r>
          <a:endParaRPr lang="ru-RU" sz="2000" b="1" kern="1200" dirty="0"/>
        </a:p>
      </dsp:txBody>
      <dsp:txXfrm>
        <a:off x="2880326" y="3823244"/>
        <a:ext cx="2322152" cy="1161076"/>
      </dsp:txXfrm>
    </dsp:sp>
    <dsp:sp modelId="{4682244F-01A6-4BBA-95CF-0B88998C531D}">
      <dsp:nvSpPr>
        <dsp:cNvPr id="0" name=""/>
        <dsp:cNvSpPr/>
      </dsp:nvSpPr>
      <dsp:spPr>
        <a:xfrm>
          <a:off x="5117420" y="2599107"/>
          <a:ext cx="2322152" cy="1161076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Обеспечение условий реализации ООП</a:t>
          </a:r>
          <a:endParaRPr lang="ru-RU" sz="2000" b="1" kern="1200" dirty="0"/>
        </a:p>
      </dsp:txBody>
      <dsp:txXfrm>
        <a:off x="5117420" y="2599107"/>
        <a:ext cx="2322152" cy="1161076"/>
      </dsp:txXfrm>
    </dsp:sp>
    <dsp:sp modelId="{F0C98D4E-917E-44B8-87DC-E438BF033CE8}">
      <dsp:nvSpPr>
        <dsp:cNvPr id="0" name=""/>
        <dsp:cNvSpPr/>
      </dsp:nvSpPr>
      <dsp:spPr>
        <a:xfrm>
          <a:off x="370297" y="1074693"/>
          <a:ext cx="2322152" cy="1161076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Структура базовой части ФОТ</a:t>
          </a:r>
        </a:p>
      </dsp:txBody>
      <dsp:txXfrm>
        <a:off x="370297" y="1074693"/>
        <a:ext cx="2322152" cy="11610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67D59-BF52-4302-B169-70719A580498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08101-BD45-4E09-BC7C-C764360DE7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08101-BD45-4E09-BC7C-C764360DE7D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D5E9A-C596-4DD9-8E48-10F71CBFEA37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3217-0ABE-42EB-AC5B-47C5085DB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D5E9A-C596-4DD9-8E48-10F71CBFEA37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3217-0ABE-42EB-AC5B-47C5085DB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D5E9A-C596-4DD9-8E48-10F71CBFEA37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3217-0ABE-42EB-AC5B-47C5085DB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D5E9A-C596-4DD9-8E48-10F71CBFEA37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3217-0ABE-42EB-AC5B-47C5085DB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D5E9A-C596-4DD9-8E48-10F71CBFEA37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3217-0ABE-42EB-AC5B-47C5085DB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D5E9A-C596-4DD9-8E48-10F71CBFEA37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3217-0ABE-42EB-AC5B-47C5085DB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D5E9A-C596-4DD9-8E48-10F71CBFEA37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3217-0ABE-42EB-AC5B-47C5085DB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D5E9A-C596-4DD9-8E48-10F71CBFEA37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3217-0ABE-42EB-AC5B-47C5085DB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D5E9A-C596-4DD9-8E48-10F71CBFEA37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3217-0ABE-42EB-AC5B-47C5085DB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D5E9A-C596-4DD9-8E48-10F71CBFEA37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3217-0ABE-42EB-AC5B-47C5085DB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D5E9A-C596-4DD9-8E48-10F71CBFEA37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53217-0ABE-42EB-AC5B-47C5085DB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D5E9A-C596-4DD9-8E48-10F71CBFEA37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53217-0ABE-42EB-AC5B-47C5085DBA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580000"/>
                </a:solidFill>
              </a:rPr>
              <a:t>Управление развитием системы оценки качества общего образования, ориентированной на современные результаты </a:t>
            </a:r>
            <a:r>
              <a:rPr lang="ru-RU" sz="3200" b="1" dirty="0" smtClean="0">
                <a:solidFill>
                  <a:srgbClr val="580000"/>
                </a:solidFill>
              </a:rPr>
              <a:t>образования. </a:t>
            </a:r>
            <a:endParaRPr lang="ru-RU" sz="3200" b="1" dirty="0">
              <a:solidFill>
                <a:srgbClr val="58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412704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Р.В. Селюков, зам.директора Института проблем образовательной политики «Эврика»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55576" y="692696"/>
            <a:ext cx="8052806" cy="5929354"/>
            <a:chOff x="826" y="660"/>
            <a:chExt cx="15250" cy="8985"/>
          </a:xfrm>
        </p:grpSpPr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>
              <a:off x="883" y="929"/>
              <a:ext cx="7153" cy="906"/>
            </a:xfrm>
            <a:prstGeom prst="roundRect">
              <a:avLst>
                <a:gd name="adj" fmla="val 16667"/>
              </a:avLst>
            </a:prstGeom>
            <a:solidFill>
              <a:srgbClr val="4BACC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Итоговая аттестация (ГИА 9, ЕГЭ)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3" name="AutoShape 15"/>
            <p:cNvSpPr>
              <a:spLocks noChangeArrowheads="1"/>
            </p:cNvSpPr>
            <p:nvPr/>
          </p:nvSpPr>
          <p:spPr bwMode="auto">
            <a:xfrm>
              <a:off x="883" y="2130"/>
              <a:ext cx="7153" cy="906"/>
            </a:xfrm>
            <a:prstGeom prst="roundRect">
              <a:avLst>
                <a:gd name="adj" fmla="val 16667"/>
              </a:avLst>
            </a:prstGeom>
            <a:solidFill>
              <a:srgbClr val="4BACC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Аккредитация ОУ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5" name="AutoShape 17"/>
            <p:cNvSpPr>
              <a:spLocks noChangeArrowheads="1"/>
            </p:cNvSpPr>
            <p:nvPr/>
          </p:nvSpPr>
          <p:spPr bwMode="auto">
            <a:xfrm>
              <a:off x="826" y="3497"/>
              <a:ext cx="7153" cy="906"/>
            </a:xfrm>
            <a:prstGeom prst="roundRect">
              <a:avLst>
                <a:gd name="adj" fmla="val 16667"/>
              </a:avLst>
            </a:prstGeom>
            <a:solidFill>
              <a:srgbClr val="4BACC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Мониторинговые исследования </a:t>
              </a:r>
              <a:b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в 1, 5, 7, 10 классах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6" name="AutoShape 18"/>
            <p:cNvSpPr>
              <a:spLocks noChangeArrowheads="1"/>
            </p:cNvSpPr>
            <p:nvPr/>
          </p:nvSpPr>
          <p:spPr bwMode="auto">
            <a:xfrm>
              <a:off x="826" y="4806"/>
              <a:ext cx="7153" cy="906"/>
            </a:xfrm>
            <a:prstGeom prst="roundRect">
              <a:avLst>
                <a:gd name="adj" fmla="val 16667"/>
              </a:avLst>
            </a:prstGeom>
            <a:solidFill>
              <a:srgbClr val="4BACC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Международные и отечественные исследования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7" name="AutoShape 19"/>
            <p:cNvSpPr>
              <a:spLocks noChangeArrowheads="1"/>
            </p:cNvSpPr>
            <p:nvPr/>
          </p:nvSpPr>
          <p:spPr bwMode="auto">
            <a:xfrm>
              <a:off x="826" y="6116"/>
              <a:ext cx="7153" cy="906"/>
            </a:xfrm>
            <a:prstGeom prst="roundRect">
              <a:avLst>
                <a:gd name="adj" fmla="val 16667"/>
              </a:avLst>
            </a:prstGeom>
            <a:solidFill>
              <a:srgbClr val="4BACC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Социологические исследования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" name="AutoShape 20"/>
            <p:cNvSpPr>
              <a:spLocks noChangeArrowheads="1"/>
            </p:cNvSpPr>
            <p:nvPr/>
          </p:nvSpPr>
          <p:spPr bwMode="auto">
            <a:xfrm>
              <a:off x="826" y="7425"/>
              <a:ext cx="7153" cy="906"/>
            </a:xfrm>
            <a:prstGeom prst="roundRect">
              <a:avLst>
                <a:gd name="adj" fmla="val 16667"/>
              </a:avLst>
            </a:prstGeom>
            <a:solidFill>
              <a:srgbClr val="4BACC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Текущее оценивание учащихся в ОУ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" name="AutoShape 21"/>
            <p:cNvSpPr>
              <a:spLocks/>
            </p:cNvSpPr>
            <p:nvPr/>
          </p:nvSpPr>
          <p:spPr bwMode="auto">
            <a:xfrm>
              <a:off x="8115" y="660"/>
              <a:ext cx="390" cy="8985"/>
            </a:xfrm>
            <a:prstGeom prst="rightBracket">
              <a:avLst>
                <a:gd name="adj" fmla="val 191987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0" name="AutoShape 22"/>
            <p:cNvSpPr>
              <a:spLocks noChangeArrowheads="1"/>
            </p:cNvSpPr>
            <p:nvPr/>
          </p:nvSpPr>
          <p:spPr bwMode="auto">
            <a:xfrm>
              <a:off x="9271" y="769"/>
              <a:ext cx="6795" cy="2408"/>
            </a:xfrm>
            <a:prstGeom prst="leftArrowCallout">
              <a:avLst>
                <a:gd name="adj1" fmla="val 21548"/>
                <a:gd name="adj2" fmla="val 25000"/>
                <a:gd name="adj3" fmla="val 48552"/>
                <a:gd name="adj4" fmla="val 71764"/>
              </a:avLst>
            </a:prstGeom>
            <a:solidFill>
              <a:srgbClr val="F7964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Требования к системе оценки качества образования на региональном и школьном уровнях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>
              <a:off x="9271" y="3543"/>
              <a:ext cx="6795" cy="2573"/>
            </a:xfrm>
            <a:prstGeom prst="leftArrowCallout">
              <a:avLst>
                <a:gd name="adj1" fmla="val 25000"/>
                <a:gd name="adj2" fmla="val 25000"/>
                <a:gd name="adj3" fmla="val 46587"/>
                <a:gd name="adj4" fmla="val 71764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Требования к инструментам оценки качества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AutoShape 23"/>
            <p:cNvSpPr>
              <a:spLocks noChangeArrowheads="1"/>
            </p:cNvSpPr>
            <p:nvPr/>
          </p:nvSpPr>
          <p:spPr bwMode="auto">
            <a:xfrm>
              <a:off x="9281" y="6334"/>
              <a:ext cx="6795" cy="2573"/>
            </a:xfrm>
            <a:prstGeom prst="leftArrowCallout">
              <a:avLst>
                <a:gd name="adj1" fmla="val 25000"/>
                <a:gd name="adj2" fmla="val 25000"/>
                <a:gd name="adj3" fmla="val 46587"/>
                <a:gd name="adj4" fmla="val 71764"/>
              </a:avLst>
            </a:prstGeom>
            <a:solidFill>
              <a:srgbClr val="00B0F0">
                <a:alpha val="25000"/>
              </a:srgbClr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Требования к экспертам, осуществляющим оценочные процедуры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04"/>
            <a:ext cx="89058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7A67-A89F-47F3-B55B-51F702D5037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7683"/>
            <a:ext cx="89058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E7A67-A89F-47F3-B55B-51F702D50378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3164770220"/>
              </p:ext>
            </p:extLst>
          </p:nvPr>
        </p:nvGraphicFramePr>
        <p:xfrm>
          <a:off x="611560" y="1397000"/>
          <a:ext cx="7992888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Блок-схема: альтернативный процесс 5"/>
          <p:cNvSpPr/>
          <p:nvPr/>
        </p:nvSpPr>
        <p:spPr>
          <a:xfrm>
            <a:off x="971600" y="3933056"/>
            <a:ext cx="2376264" cy="1152128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Показатели для распределения стимулирующей части ФОТ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0"/>
            <a:ext cx="76786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Что должны определять закрепленные </a:t>
            </a:r>
            <a:r>
              <a:rPr lang="ru-RU" sz="2000" b="1" dirty="0">
                <a:solidFill>
                  <a:schemeClr val="tx2"/>
                </a:solidFill>
              </a:rPr>
              <a:t>представления </a:t>
            </a:r>
            <a:r>
              <a:rPr lang="ru-RU" sz="2000" b="1" dirty="0" smtClean="0">
                <a:solidFill>
                  <a:schemeClr val="tx2"/>
                </a:solidFill>
              </a:rPr>
              <a:t/>
            </a:r>
            <a:br>
              <a:rPr lang="ru-RU" sz="2000" b="1" dirty="0" smtClean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о </a:t>
            </a:r>
            <a:r>
              <a:rPr lang="ru-RU" sz="2000" b="1" dirty="0">
                <a:solidFill>
                  <a:schemeClr val="tx2"/>
                </a:solidFill>
              </a:rPr>
              <a:t>результатах образования и сведения о качестве </a:t>
            </a:r>
            <a:r>
              <a:rPr lang="ru-RU" sz="2000" b="1" dirty="0" smtClean="0">
                <a:solidFill>
                  <a:schemeClr val="tx2"/>
                </a:solidFill>
              </a:rPr>
              <a:t>образования 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3068960"/>
            <a:ext cx="2304256" cy="1584176"/>
          </a:xfrm>
          <a:prstGeom prst="ellipse">
            <a:avLst/>
          </a:prstGeom>
          <a:solidFill>
            <a:schemeClr val="accent3">
              <a:lumMod val="75000"/>
              <a:alpha val="51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540000"/>
                </a:solidFill>
              </a:rPr>
              <a:t>Результаты образования</a:t>
            </a:r>
          </a:p>
          <a:p>
            <a:pPr algn="ctr"/>
            <a:r>
              <a:rPr lang="ru-RU" sz="1600" b="1" dirty="0" smtClean="0">
                <a:solidFill>
                  <a:srgbClr val="540000"/>
                </a:solidFill>
              </a:rPr>
              <a:t>комплексность</a:t>
            </a:r>
            <a:endParaRPr lang="ru-RU" sz="1600" b="1" dirty="0">
              <a:solidFill>
                <a:srgbClr val="54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4" descr="Для лекции картинка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138" y="1196752"/>
            <a:ext cx="8609012" cy="483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179388" y="260350"/>
            <a:ext cx="86407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Смена содержания образования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424" y="596975"/>
            <a:ext cx="8723064" cy="621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179388" y="-27384"/>
            <a:ext cx="86407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Смена содержания образования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755650" y="5084763"/>
            <a:ext cx="8229600" cy="1143000"/>
          </a:xfrm>
        </p:spPr>
        <p:txBody>
          <a:bodyPr/>
          <a:lstStyle/>
          <a:p>
            <a:pPr algn="r"/>
            <a:r>
              <a:rPr lang="ru-RU" sz="5400" b="1" smtClean="0">
                <a:solidFill>
                  <a:srgbClr val="460000"/>
                </a:solidFill>
              </a:rPr>
              <a:t>Наивный	 романтик?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549275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	</a:t>
            </a:r>
            <a:r>
              <a:rPr lang="ru-RU" b="1" i="1" dirty="0" smtClean="0">
                <a:solidFill>
                  <a:srgbClr val="002060"/>
                </a:solidFill>
              </a:rPr>
              <a:t>«Ваше время ограничено, поэтому не тратьте его, живя чужой жизнью. Не дайте догмам </a:t>
            </a:r>
            <a:r>
              <a:rPr lang="ru-RU" b="1" i="1" dirty="0" err="1" smtClean="0">
                <a:solidFill>
                  <a:srgbClr val="002060"/>
                </a:solidFill>
              </a:rPr>
              <a:t>охомутать</a:t>
            </a:r>
            <a:r>
              <a:rPr lang="ru-RU" b="1" i="1" dirty="0" smtClean="0">
                <a:solidFill>
                  <a:srgbClr val="002060"/>
                </a:solidFill>
              </a:rPr>
              <a:t> вас… Не позвольте утонуть в шуме других точек зрения собственному внутреннему голосу. И – что самое важное – обладайте смелостью следовать зову сердца и своей интуиции. Каким-то образом они уже знают, чего вы хотите добиться, кем стать. Все остальное - второстепенно…»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755650" y="5229225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sz="3200" b="1" smtClean="0">
                <a:solidFill>
                  <a:srgbClr val="460000"/>
                </a:solidFill>
              </a:rPr>
              <a:t>Стив Джобс, 2005 г., </a:t>
            </a:r>
            <a:br>
              <a:rPr lang="ru-RU" sz="3200" b="1" smtClean="0">
                <a:solidFill>
                  <a:srgbClr val="460000"/>
                </a:solidFill>
              </a:rPr>
            </a:br>
            <a:r>
              <a:rPr lang="ru-RU" sz="3200" b="1" smtClean="0">
                <a:solidFill>
                  <a:srgbClr val="460000"/>
                </a:solidFill>
              </a:rPr>
              <a:t>Стэнфордский университет, </a:t>
            </a:r>
            <a:br>
              <a:rPr lang="ru-RU" sz="3200" b="1" smtClean="0">
                <a:solidFill>
                  <a:srgbClr val="460000"/>
                </a:solidFill>
              </a:rPr>
            </a:br>
            <a:r>
              <a:rPr lang="ru-RU" sz="3200" b="1" smtClean="0">
                <a:solidFill>
                  <a:srgbClr val="460000"/>
                </a:solidFill>
              </a:rPr>
              <a:t>выступление перед студентами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549275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	</a:t>
            </a:r>
            <a:r>
              <a:rPr lang="ru-RU" b="1" i="1" dirty="0" smtClean="0">
                <a:solidFill>
                  <a:srgbClr val="002060"/>
                </a:solidFill>
              </a:rPr>
              <a:t>«Ваше время ограничено, поэтому не тратьте его, живя чужой жизнью. Не дайте догмам </a:t>
            </a:r>
            <a:r>
              <a:rPr lang="ru-RU" b="1" i="1" dirty="0" err="1" smtClean="0">
                <a:solidFill>
                  <a:srgbClr val="002060"/>
                </a:solidFill>
              </a:rPr>
              <a:t>охомутать</a:t>
            </a:r>
            <a:r>
              <a:rPr lang="ru-RU" b="1" i="1" dirty="0" smtClean="0">
                <a:solidFill>
                  <a:srgbClr val="002060"/>
                </a:solidFill>
              </a:rPr>
              <a:t> вас… Не позвольте утонуть в шуме других точек зрения собственному внутреннему голосу. И – что самое важное – обладайте смелостью следовать зову сердца и своей интуиции. Каким-то образом они уже знают, чего вы хотите добиться, кем стать. Все остальное - второстепенно…»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ru-RU" b="1" smtClean="0">
                <a:solidFill>
                  <a:srgbClr val="460000"/>
                </a:solidFill>
              </a:rPr>
              <a:t>Школа – среда будущего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	</a:t>
            </a:r>
            <a:r>
              <a:rPr lang="ru-RU" b="1" dirty="0" smtClean="0">
                <a:solidFill>
                  <a:srgbClr val="002060"/>
                </a:solidFill>
              </a:rPr>
              <a:t>В чем региональная стратегия развития территории и общества?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		</a:t>
            </a:r>
            <a:r>
              <a:rPr lang="ru-RU" b="1" i="1" dirty="0" smtClean="0">
                <a:solidFill>
                  <a:srgbClr val="460000"/>
                </a:solidFill>
              </a:rPr>
              <a:t>Нужны внятные представления дальних горизонтов!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/>
              <a:t>	</a:t>
            </a:r>
            <a:r>
              <a:rPr lang="ru-RU" b="1" dirty="0" smtClean="0"/>
              <a:t>	</a:t>
            </a:r>
            <a:r>
              <a:rPr lang="ru-RU" b="1" dirty="0" smtClean="0">
                <a:solidFill>
                  <a:srgbClr val="002060"/>
                </a:solidFill>
              </a:rPr>
              <a:t>Каковы ожидаемые эффекты </a:t>
            </a:r>
            <a:r>
              <a:rPr lang="ru-RU" b="1" dirty="0">
                <a:solidFill>
                  <a:srgbClr val="002060"/>
                </a:solidFill>
              </a:rPr>
              <a:t>р</a:t>
            </a:r>
            <a:r>
              <a:rPr lang="ru-RU" b="1" dirty="0" smtClean="0">
                <a:solidFill>
                  <a:srgbClr val="002060"/>
                </a:solidFill>
              </a:rPr>
              <a:t>еализации региональной стратегии?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/>
              <a:t>	</a:t>
            </a:r>
            <a:r>
              <a:rPr lang="ru-RU" b="1" dirty="0" smtClean="0"/>
              <a:t>	</a:t>
            </a:r>
            <a:r>
              <a:rPr lang="ru-RU" b="1" i="1" dirty="0" smtClean="0">
                <a:solidFill>
                  <a:srgbClr val="460000"/>
                </a:solidFill>
              </a:rPr>
              <a:t>Нужны конкретизированные представления о жизни завтра!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/>
              <a:t>	</a:t>
            </a:r>
            <a:r>
              <a:rPr lang="ru-RU" b="1" dirty="0" smtClean="0"/>
              <a:t>	</a:t>
            </a:r>
            <a:r>
              <a:rPr lang="ru-RU" b="1" dirty="0" smtClean="0">
                <a:solidFill>
                  <a:srgbClr val="002060"/>
                </a:solidFill>
              </a:rPr>
              <a:t>Каков заказ системе образованию?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/>
              <a:t>	</a:t>
            </a:r>
            <a:r>
              <a:rPr lang="ru-RU" b="1" dirty="0" smtClean="0"/>
              <a:t>	</a:t>
            </a:r>
            <a:r>
              <a:rPr lang="ru-RU" b="1" i="1" dirty="0" smtClean="0">
                <a:solidFill>
                  <a:srgbClr val="460000"/>
                </a:solidFill>
              </a:rPr>
              <a:t>Нужны современные представления о качестве образования, направленном в будущее!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rgbClr val="002060"/>
                </a:solidFill>
              </a:rPr>
              <a:t>ГДЕ ИСТОЧНИКИ ИНФОРМАЦИИ???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460000"/>
                </a:solidFill>
              </a:rPr>
              <a:t>Рисование образа будущего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1438"/>
            <a:ext cx="8435975" cy="52578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Экономический и демографический прогноз основанный на различных сценариях (вероятностная разветвленная модель)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460000"/>
                </a:solidFill>
              </a:rPr>
              <a:t>Предвосхищение компетентностей человека, необходимых ему через 10-20 лет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Моделирование пространств, в которых эти компетентности могли бы естественным образом развиваться уже сегодня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460000"/>
                </a:solidFill>
              </a:rPr>
              <a:t>Подготовка педагогов, готовых учить создавать, а не учить приспосабливаться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580000"/>
                </a:solidFill>
              </a:rPr>
              <a:t>Вызовы времени по отношению к системе образования в контексте СОК</a:t>
            </a:r>
            <a:endParaRPr lang="ru-RU" sz="4000" b="1" dirty="0">
              <a:solidFill>
                <a:srgbClr val="58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1268760"/>
            <a:ext cx="9144000" cy="5501208"/>
          </a:xfrm>
        </p:spPr>
        <p:txBody>
          <a:bodyPr>
            <a:normAutofit fontScale="70000" lnSpcReduction="20000"/>
          </a:bodyPr>
          <a:lstStyle/>
          <a:p>
            <a:pPr marL="609600" indent="-609600" algn="just">
              <a:buNone/>
            </a:pPr>
            <a:r>
              <a:rPr kumimoji="0" lang="ru-RU" dirty="0" smtClean="0">
                <a:solidFill>
                  <a:srgbClr val="000066"/>
                </a:solidFill>
                <a:ea typeface="Geneva CY"/>
                <a:cs typeface="Geneva CY"/>
              </a:rPr>
              <a:t>	</a:t>
            </a:r>
            <a:r>
              <a:rPr kumimoji="0" lang="en-US" sz="3500" b="1" dirty="0" smtClean="0">
                <a:solidFill>
                  <a:srgbClr val="002060"/>
                </a:solidFill>
                <a:ea typeface="Geneva CY"/>
                <a:cs typeface="Geneva CY"/>
              </a:rPr>
              <a:t>- </a:t>
            </a:r>
            <a:r>
              <a:rPr kumimoji="0" lang="ru-RU" sz="3500" b="1" dirty="0" smtClean="0">
                <a:solidFill>
                  <a:srgbClr val="002060"/>
                </a:solidFill>
                <a:ea typeface="Geneva CY"/>
                <a:cs typeface="Geneva CY"/>
              </a:rPr>
              <a:t>Отсутствие сквозного видения (через все уровни образования) всего спектра образовательных результатов </a:t>
            </a:r>
          </a:p>
          <a:p>
            <a:pPr marL="609600" indent="-609600" algn="just">
              <a:buNone/>
            </a:pPr>
            <a:r>
              <a:rPr kumimoji="0" lang="ru-RU" sz="3500" b="1" dirty="0" smtClean="0">
                <a:solidFill>
                  <a:srgbClr val="002060"/>
                </a:solidFill>
                <a:ea typeface="Geneva CY"/>
                <a:cs typeface="Geneva CY"/>
              </a:rPr>
              <a:t>	- Ориентация инструментов оценивания результатов образования исключительно на диагностику знаний, умений и навыков</a:t>
            </a:r>
          </a:p>
          <a:p>
            <a:pPr marL="609600" indent="-609600" algn="just">
              <a:buNone/>
            </a:pPr>
            <a:r>
              <a:rPr kumimoji="0" lang="ru-RU" sz="3500" b="1" dirty="0" smtClean="0">
                <a:solidFill>
                  <a:srgbClr val="002060"/>
                </a:solidFill>
                <a:ea typeface="Geneva CY"/>
                <a:cs typeface="Geneva CY"/>
              </a:rPr>
              <a:t>	- Отсутствие механизмов оценки качества образования через фиксацию индивидуального прогресса  </a:t>
            </a:r>
          </a:p>
          <a:p>
            <a:pPr marL="609600" indent="-609600" algn="just">
              <a:buNone/>
            </a:pPr>
            <a:r>
              <a:rPr kumimoji="0" lang="ru-RU" sz="3500" b="1" dirty="0" smtClean="0">
                <a:solidFill>
                  <a:srgbClr val="002060"/>
                </a:solidFill>
                <a:ea typeface="Geneva CY"/>
                <a:cs typeface="Geneva CY"/>
              </a:rPr>
              <a:t>	- Оценка качества образования не становится институтом развития качества образования</a:t>
            </a:r>
          </a:p>
          <a:p>
            <a:pPr marL="609600" indent="-609600" algn="just">
              <a:buNone/>
            </a:pPr>
            <a:r>
              <a:rPr kumimoji="0" lang="ru-RU" sz="3500" b="1" dirty="0" smtClean="0">
                <a:solidFill>
                  <a:srgbClr val="002060"/>
                </a:solidFill>
                <a:ea typeface="Geneva CY"/>
                <a:cs typeface="Geneva CY"/>
              </a:rPr>
              <a:t>	- Неполная связанность современных представлений о качестве образования с финансово-экономическими механизмами в сфере образования</a:t>
            </a:r>
          </a:p>
          <a:p>
            <a:pPr marL="609600" indent="-609600" algn="just">
              <a:buNone/>
            </a:pPr>
            <a:r>
              <a:rPr kumimoji="0" lang="ru-RU" sz="3500" b="1" dirty="0" smtClean="0">
                <a:solidFill>
                  <a:srgbClr val="002060"/>
                </a:solidFill>
                <a:ea typeface="Geneva CY"/>
                <a:cs typeface="Geneva CY"/>
              </a:rPr>
              <a:t>	- Запаздывание технологического оснащения оценочного инструментария в условиях бурного развития ИКТ технологий и возрастания требований к мобильности всех процессов в социально-экономической сфере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580000"/>
                </a:solidFill>
              </a:rPr>
              <a:t>Ключевые принципы СОК</a:t>
            </a:r>
            <a:endParaRPr lang="ru-RU" b="1" dirty="0">
              <a:solidFill>
                <a:srgbClr val="58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6855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Индивидуализация при обеспечении массовости образования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Ориентация на интегральные результаты образования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Комплексность СОК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Сквозные результаты образования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Оценка качества </a:t>
            </a:r>
            <a:r>
              <a:rPr lang="ru-RU" b="1" dirty="0" err="1" smtClean="0">
                <a:solidFill>
                  <a:srgbClr val="002060"/>
                </a:solidFill>
              </a:rPr>
              <a:t>операциональна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err="1" smtClean="0">
                <a:solidFill>
                  <a:srgbClr val="002060"/>
                </a:solidFill>
              </a:rPr>
              <a:t>Технологизация</a:t>
            </a:r>
            <a:r>
              <a:rPr lang="ru-RU" b="1" dirty="0" smtClean="0">
                <a:solidFill>
                  <a:srgbClr val="002060"/>
                </a:solidFill>
              </a:rPr>
              <a:t> инструментария оценки</a:t>
            </a: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211</Words>
  <Application>Microsoft Office PowerPoint</Application>
  <PresentationFormat>Экран (4:3)</PresentationFormat>
  <Paragraphs>59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Управление развитием системы оценки качества общего образования, ориентированной на современные результаты образования. </vt:lpstr>
      <vt:lpstr>Слайд 2</vt:lpstr>
      <vt:lpstr>Слайд 3</vt:lpstr>
      <vt:lpstr>Наивный  романтик?</vt:lpstr>
      <vt:lpstr>Стив Джобс, 2005 г.,  Стэнфордский университет,  выступление перед студентами</vt:lpstr>
      <vt:lpstr>Школа – среда будущего</vt:lpstr>
      <vt:lpstr>Рисование образа будущего</vt:lpstr>
      <vt:lpstr>Вызовы времени по отношению к системе образования в контексте СОК</vt:lpstr>
      <vt:lpstr>Ключевые принципы СОК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развитием системы оценки качества общего образования, ориентированной на современные результаты образования. Современная модель аккредитации образовательных учреждений, реализующих ФГОС</dc:title>
  <dc:creator>Roman</dc:creator>
  <cp:lastModifiedBy>Roman</cp:lastModifiedBy>
  <cp:revision>6</cp:revision>
  <dcterms:created xsi:type="dcterms:W3CDTF">2012-04-17T04:54:48Z</dcterms:created>
  <dcterms:modified xsi:type="dcterms:W3CDTF">2012-04-17T09:13:54Z</dcterms:modified>
</cp:coreProperties>
</file>