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DFCE8-B341-478B-B526-5BA82122F5DA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83C5-5E8B-4470-BA60-AEA828879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500000"/>
                </a:solidFill>
              </a:rPr>
              <a:t>НПФ </a:t>
            </a:r>
            <a:r>
              <a:rPr lang="ru-RU" b="1" dirty="0">
                <a:solidFill>
                  <a:srgbClr val="500000"/>
                </a:solidFill>
              </a:rPr>
              <a:t>и НСОТ: механизмы эффективного введения и развития, минимизации </a:t>
            </a:r>
            <a:r>
              <a:rPr lang="ru-RU" b="1" dirty="0" smtClean="0">
                <a:solidFill>
                  <a:srgbClr val="500000"/>
                </a:solidFill>
              </a:rPr>
              <a:t>рисков</a:t>
            </a:r>
            <a:endParaRPr lang="ru-RU" b="1" dirty="0">
              <a:solidFill>
                <a:srgbClr val="5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Р.В. Селюков, зам.директора Института проблем образовательной политики «Эврика»,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Северо-Западный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федеральный округ,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г. </a:t>
            </a:r>
            <a:r>
              <a:rPr lang="ru-RU" b="1" dirty="0" smtClean="0">
                <a:solidFill>
                  <a:srgbClr val="002060"/>
                </a:solidFill>
              </a:rPr>
              <a:t>Калининград, 20 </a:t>
            </a:r>
            <a:r>
              <a:rPr lang="ru-RU" b="1" dirty="0" smtClean="0">
                <a:solidFill>
                  <a:srgbClr val="002060"/>
                </a:solidFill>
              </a:rPr>
              <a:t>октября 2011 г.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500000"/>
                </a:solidFill>
              </a:rPr>
              <a:t>Нормативно-подушевое</a:t>
            </a:r>
            <a:r>
              <a:rPr lang="ru-RU" b="1" dirty="0" smtClean="0">
                <a:solidFill>
                  <a:srgbClr val="500000"/>
                </a:solidFill>
              </a:rPr>
              <a:t> финансирование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Перспективная проблематика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	Норматив финансирования образования </a:t>
            </a:r>
            <a:r>
              <a:rPr lang="ru-RU" b="1" dirty="0" smtClean="0">
                <a:solidFill>
                  <a:srgbClr val="002060"/>
                </a:solidFill>
              </a:rPr>
              <a:t>в </a:t>
            </a:r>
            <a:r>
              <a:rPr lang="ru-RU" b="1" dirty="0" smtClean="0">
                <a:solidFill>
                  <a:srgbClr val="002060"/>
                </a:solidFill>
              </a:rPr>
              <a:t>сети Интернет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Зависимость величины норматива от величины средней заработной платы в экономике региона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	Формирование в методике расчета норматива механизмов увеличения его величины в зависимости от качества образования в регионе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500000"/>
                </a:solidFill>
              </a:rPr>
              <a:t>Новая система оплаты труда</a:t>
            </a:r>
            <a:endParaRPr lang="ru-RU" b="1" dirty="0">
              <a:solidFill>
                <a:srgbClr val="5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Ключевые индикаторы состояния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	Любой доведенный до школы объем средств может быть распределен на заработные платы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Работают </a:t>
            </a:r>
            <a:r>
              <a:rPr lang="ru-RU" b="1" dirty="0" err="1" smtClean="0">
                <a:solidFill>
                  <a:srgbClr val="002060"/>
                </a:solidFill>
              </a:rPr>
              <a:t>некомпенсаторные</a:t>
            </a:r>
            <a:r>
              <a:rPr lang="ru-RU" b="1" dirty="0" smtClean="0">
                <a:solidFill>
                  <a:srgbClr val="002060"/>
                </a:solidFill>
              </a:rPr>
              <a:t>  механизмы оплаты за внеурочные виды деятельности учителя 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500000"/>
                </a:solidFill>
              </a:rPr>
              <a:t>Ключевые риски</a:t>
            </a:r>
            <a:endParaRPr lang="ru-RU" b="1" dirty="0">
              <a:solidFill>
                <a:srgbClr val="5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Соотношения </a:t>
            </a:r>
            <a:r>
              <a:rPr lang="ru-RU" b="1" dirty="0" err="1" smtClean="0">
                <a:solidFill>
                  <a:srgbClr val="002060"/>
                </a:solidFill>
              </a:rPr>
              <a:t>ФОТуч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ФОТостальных</a:t>
            </a:r>
            <a:r>
              <a:rPr lang="ru-RU" b="1" dirty="0" smtClean="0">
                <a:solidFill>
                  <a:srgbClr val="002060"/>
                </a:solidFill>
              </a:rPr>
              <a:t> вынуждает сокращать персонал, необходимый для введения ФГОС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	</a:t>
            </a:r>
            <a:r>
              <a:rPr lang="ru-RU" b="1" i="1" dirty="0" smtClean="0">
                <a:solidFill>
                  <a:srgbClr val="500000"/>
                </a:solidFill>
              </a:rPr>
              <a:t>Механизмы снятия (профилактики) – 83-ФЗ, </a:t>
            </a:r>
            <a:r>
              <a:rPr lang="ru-RU" b="1" i="1" dirty="0" err="1" smtClean="0">
                <a:solidFill>
                  <a:srgbClr val="500000"/>
                </a:solidFill>
              </a:rPr>
              <a:t>аутсорсинг</a:t>
            </a:r>
            <a:endParaRPr lang="ru-RU" b="1" i="1" dirty="0" smtClean="0">
              <a:solidFill>
                <a:srgbClr val="50000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Школа с высокой долей педагогов высшей квалификационной категории не имеет достаточного объема </a:t>
            </a:r>
            <a:r>
              <a:rPr lang="ru-RU" b="1" dirty="0" err="1" smtClean="0">
                <a:solidFill>
                  <a:srgbClr val="002060"/>
                </a:solidFill>
              </a:rPr>
              <a:t>ФОТст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		</a:t>
            </a:r>
            <a:r>
              <a:rPr lang="ru-RU" b="1" i="1" dirty="0" smtClean="0">
                <a:solidFill>
                  <a:srgbClr val="500000"/>
                </a:solidFill>
              </a:rPr>
              <a:t>Механизмы снятия (профилактики) – объективная аттестация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61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НПФ и НСОТ: механизмы эффективного введения и развития, минимизации рисков</vt:lpstr>
      <vt:lpstr>Нормативно-подушевое финансирование </vt:lpstr>
      <vt:lpstr>Новая система оплаты труда</vt:lpstr>
      <vt:lpstr>Ключевые риски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НПФ и НСОТ: механизмы эффективного введения и развития, минимизации рисков</dc:title>
  <dc:creator>Roman</dc:creator>
  <cp:lastModifiedBy>Roman</cp:lastModifiedBy>
  <cp:revision>10</cp:revision>
  <dcterms:created xsi:type="dcterms:W3CDTF">2011-09-18T04:22:10Z</dcterms:created>
  <dcterms:modified xsi:type="dcterms:W3CDTF">2011-10-20T06:31:28Z</dcterms:modified>
</cp:coreProperties>
</file>